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Default Extension="bin" ContentType="application/vnd.openxmlformats-officedocument.oleObject"/>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Default Extension="vml" ContentType="application/vnd.openxmlformats-officedocument.vmlDrawing"/>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30279975" cy="42808525"/>
  <p:notesSz cx="9866313" cy="14295438"/>
  <p:defaultText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F600"/>
    <a:srgbClr val="70FF2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9830" autoAdjust="0"/>
    <p:restoredTop sz="99882" autoAdjust="0"/>
  </p:normalViewPr>
  <p:slideViewPr>
    <p:cSldViewPr snapToGrid="0">
      <p:cViewPr varScale="1">
        <p:scale>
          <a:sx n="17" d="100"/>
          <a:sy n="17" d="100"/>
        </p:scale>
        <p:origin x="-2046" y="-186"/>
      </p:cViewPr>
      <p:guideLst>
        <p:guide orient="horz" pos="13483"/>
        <p:guide pos="9537"/>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2270998" y="13298392"/>
            <a:ext cx="25737979" cy="9176087"/>
          </a:xfrm>
        </p:spPr>
        <p:txBody>
          <a:bodyPr/>
          <a:lstStyle/>
          <a:p>
            <a:r>
              <a:rPr kumimoji="1" lang="ja-JP" altLang="en-US" smtClean="0"/>
              <a:t>マスタ タイトルの書式設定</a:t>
            </a:r>
            <a:endParaRPr kumimoji="1" lang="ja-JP" altLang="en-US"/>
          </a:p>
        </p:txBody>
      </p:sp>
      <p:sp>
        <p:nvSpPr>
          <p:cNvPr id="3" name="サブタイトル 2"/>
          <p:cNvSpPr>
            <a:spLocks noGrp="1"/>
          </p:cNvSpPr>
          <p:nvPr>
            <p:ph type="subTitle" idx="1"/>
          </p:nvPr>
        </p:nvSpPr>
        <p:spPr>
          <a:xfrm>
            <a:off x="4541996" y="24258164"/>
            <a:ext cx="21195983" cy="10939956"/>
          </a:xfrm>
        </p:spPr>
        <p:txBody>
          <a:bodyPr/>
          <a:lstStyle>
            <a:lvl1pPr marL="0" indent="0" algn="ctr">
              <a:buNone/>
              <a:defRPr>
                <a:solidFill>
                  <a:schemeClr val="tx1">
                    <a:tint val="75000"/>
                  </a:schemeClr>
                </a:solidFill>
              </a:defRPr>
            </a:lvl1pPr>
            <a:lvl2pPr marL="2088215" indent="0" algn="ctr">
              <a:buNone/>
              <a:defRPr>
                <a:solidFill>
                  <a:schemeClr val="tx1">
                    <a:tint val="75000"/>
                  </a:schemeClr>
                </a:solidFill>
              </a:defRPr>
            </a:lvl2pPr>
            <a:lvl3pPr marL="4176431" indent="0" algn="ctr">
              <a:buNone/>
              <a:defRPr>
                <a:solidFill>
                  <a:schemeClr val="tx1">
                    <a:tint val="75000"/>
                  </a:schemeClr>
                </a:solidFill>
              </a:defRPr>
            </a:lvl3pPr>
            <a:lvl4pPr marL="6264646" indent="0" algn="ctr">
              <a:buNone/>
              <a:defRPr>
                <a:solidFill>
                  <a:schemeClr val="tx1">
                    <a:tint val="75000"/>
                  </a:schemeClr>
                </a:solidFill>
              </a:defRPr>
            </a:lvl4pPr>
            <a:lvl5pPr marL="8352861" indent="0" algn="ctr">
              <a:buNone/>
              <a:defRPr>
                <a:solidFill>
                  <a:schemeClr val="tx1">
                    <a:tint val="75000"/>
                  </a:schemeClr>
                </a:solidFill>
              </a:defRPr>
            </a:lvl5pPr>
            <a:lvl6pPr marL="10441076" indent="0" algn="ctr">
              <a:buNone/>
              <a:defRPr>
                <a:solidFill>
                  <a:schemeClr val="tx1">
                    <a:tint val="75000"/>
                  </a:schemeClr>
                </a:solidFill>
              </a:defRPr>
            </a:lvl6pPr>
            <a:lvl7pPr marL="12529292" indent="0" algn="ctr">
              <a:buNone/>
              <a:defRPr>
                <a:solidFill>
                  <a:schemeClr val="tx1">
                    <a:tint val="75000"/>
                  </a:schemeClr>
                </a:solidFill>
              </a:defRPr>
            </a:lvl7pPr>
            <a:lvl8pPr marL="14617507" indent="0" algn="ctr">
              <a:buNone/>
              <a:defRPr>
                <a:solidFill>
                  <a:schemeClr val="tx1">
                    <a:tint val="75000"/>
                  </a:schemeClr>
                </a:solidFill>
              </a:defRPr>
            </a:lvl8pPr>
            <a:lvl9pPr marL="16705722" indent="0" algn="ctr">
              <a:buNone/>
              <a:defRPr>
                <a:solidFill>
                  <a:schemeClr val="tx1">
                    <a:tint val="75000"/>
                  </a:schemeClr>
                </a:solidFill>
              </a:defRPr>
            </a:lvl9pPr>
          </a:lstStyle>
          <a:p>
            <a:r>
              <a:rPr kumimoji="1" lang="ja-JP" altLang="en-US" smtClean="0"/>
              <a:t>マスタ サブタイトルの書式設定</a:t>
            </a:r>
            <a:endParaRPr kumimoji="1" lang="ja-JP" altLang="en-US"/>
          </a:p>
        </p:txBody>
      </p:sp>
      <p:sp>
        <p:nvSpPr>
          <p:cNvPr id="4" name="日付プレースホルダ 3"/>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72698227" y="10702131"/>
            <a:ext cx="22557528" cy="227995033"/>
          </a:xfrm>
        </p:spPr>
        <p:txBody>
          <a:bodyPr vert="eaVert"/>
          <a:lstStyle/>
          <a:p>
            <a:r>
              <a:rPr kumimoji="1" lang="ja-JP" altLang="en-US" smtClean="0"/>
              <a:t>マスタ タイトルの書式設定</a:t>
            </a:r>
            <a:endParaRPr kumimoji="1" lang="ja-JP" altLang="en-US"/>
          </a:p>
        </p:txBody>
      </p:sp>
      <p:sp>
        <p:nvSpPr>
          <p:cNvPr id="3" name="縦書きテキスト プレースホルダ 2"/>
          <p:cNvSpPr>
            <a:spLocks noGrp="1"/>
          </p:cNvSpPr>
          <p:nvPr>
            <p:ph type="body" orient="vert" idx="1"/>
          </p:nvPr>
        </p:nvSpPr>
        <p:spPr>
          <a:xfrm>
            <a:off x="5015123" y="10702131"/>
            <a:ext cx="67178439" cy="227995033"/>
          </a:xfrm>
        </p:spPr>
        <p:txBody>
          <a:bodyPr vert="eaVert"/>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p:txBody>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2391909" y="27508444"/>
            <a:ext cx="25737979" cy="8502249"/>
          </a:xfrm>
        </p:spPr>
        <p:txBody>
          <a:bodyPr anchor="t"/>
          <a:lstStyle>
            <a:lvl1pPr algn="l">
              <a:defRPr sz="18300" b="1" cap="all"/>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2391909" y="18144082"/>
            <a:ext cx="25737979" cy="9364362"/>
          </a:xfrm>
        </p:spPr>
        <p:txBody>
          <a:bodyPr anchor="b"/>
          <a:lstStyle>
            <a:lvl1pPr marL="0" indent="0">
              <a:buNone/>
              <a:defRPr sz="9100">
                <a:solidFill>
                  <a:schemeClr val="tx1">
                    <a:tint val="75000"/>
                  </a:schemeClr>
                </a:solidFill>
              </a:defRPr>
            </a:lvl1pPr>
            <a:lvl2pPr marL="2088215" indent="0">
              <a:buNone/>
              <a:defRPr sz="8200">
                <a:solidFill>
                  <a:schemeClr val="tx1">
                    <a:tint val="75000"/>
                  </a:schemeClr>
                </a:solidFill>
              </a:defRPr>
            </a:lvl2pPr>
            <a:lvl3pPr marL="4176431" indent="0">
              <a:buNone/>
              <a:defRPr sz="7300">
                <a:solidFill>
                  <a:schemeClr val="tx1">
                    <a:tint val="75000"/>
                  </a:schemeClr>
                </a:solidFill>
              </a:defRPr>
            </a:lvl3pPr>
            <a:lvl4pPr marL="6264646" indent="0">
              <a:buNone/>
              <a:defRPr sz="6400">
                <a:solidFill>
                  <a:schemeClr val="tx1">
                    <a:tint val="75000"/>
                  </a:schemeClr>
                </a:solidFill>
              </a:defRPr>
            </a:lvl4pPr>
            <a:lvl5pPr marL="8352861" indent="0">
              <a:buNone/>
              <a:defRPr sz="6400">
                <a:solidFill>
                  <a:schemeClr val="tx1">
                    <a:tint val="75000"/>
                  </a:schemeClr>
                </a:solidFill>
              </a:defRPr>
            </a:lvl5pPr>
            <a:lvl6pPr marL="10441076" indent="0">
              <a:buNone/>
              <a:defRPr sz="6400">
                <a:solidFill>
                  <a:schemeClr val="tx1">
                    <a:tint val="75000"/>
                  </a:schemeClr>
                </a:solidFill>
              </a:defRPr>
            </a:lvl6pPr>
            <a:lvl7pPr marL="12529292" indent="0">
              <a:buNone/>
              <a:defRPr sz="6400">
                <a:solidFill>
                  <a:schemeClr val="tx1">
                    <a:tint val="75000"/>
                  </a:schemeClr>
                </a:solidFill>
              </a:defRPr>
            </a:lvl7pPr>
            <a:lvl8pPr marL="14617507" indent="0">
              <a:buNone/>
              <a:defRPr sz="6400">
                <a:solidFill>
                  <a:schemeClr val="tx1">
                    <a:tint val="75000"/>
                  </a:schemeClr>
                </a:solidFill>
              </a:defRPr>
            </a:lvl8pPr>
            <a:lvl9pPr marL="16705722" indent="0">
              <a:buNone/>
              <a:defRPr sz="6400">
                <a:solidFill>
                  <a:schemeClr val="tx1">
                    <a:tint val="75000"/>
                  </a:schemeClr>
                </a:solidFill>
              </a:defRPr>
            </a:lvl9pPr>
          </a:lstStyle>
          <a:p>
            <a:pPr lvl="0"/>
            <a:r>
              <a:rPr kumimoji="1" lang="ja-JP" altLang="en-US" smtClean="0"/>
              <a:t>マスタ テキストの書式設定</a:t>
            </a:r>
          </a:p>
        </p:txBody>
      </p:sp>
      <p:sp>
        <p:nvSpPr>
          <p:cNvPr id="4" name="日付プレースホルダ 3"/>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5" name="フッター プレースホルダ 4"/>
          <p:cNvSpPr>
            <a:spLocks noGrp="1"/>
          </p:cNvSpPr>
          <p:nvPr>
            <p:ph type="ftr" sz="quarter" idx="11"/>
          </p:nvPr>
        </p:nvSpPr>
        <p:spPr/>
        <p:txBody>
          <a:bodyPr/>
          <a:lstStyle/>
          <a:p>
            <a:endParaRPr kumimoji="1" lang="ja-JP" altLang="en-US"/>
          </a:p>
        </p:txBody>
      </p:sp>
      <p:sp>
        <p:nvSpPr>
          <p:cNvPr id="6" name="スライド番号プレースホルダ 5"/>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コンテンツ プレースホルダ 2"/>
          <p:cNvSpPr>
            <a:spLocks noGrp="1"/>
          </p:cNvSpPr>
          <p:nvPr>
            <p:ph sz="half" idx="1"/>
          </p:nvPr>
        </p:nvSpPr>
        <p:spPr>
          <a:xfrm>
            <a:off x="5015123" y="62349824"/>
            <a:ext cx="44867985"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 3"/>
          <p:cNvSpPr>
            <a:spLocks noGrp="1"/>
          </p:cNvSpPr>
          <p:nvPr>
            <p:ph sz="half" idx="2"/>
          </p:nvPr>
        </p:nvSpPr>
        <p:spPr>
          <a:xfrm>
            <a:off x="50387773" y="62349824"/>
            <a:ext cx="44867982" cy="176347340"/>
          </a:xfrm>
        </p:spPr>
        <p:txBody>
          <a:bodyPr/>
          <a:lstStyle>
            <a:lvl1pPr>
              <a:defRPr sz="12800"/>
            </a:lvl1pPr>
            <a:lvl2pPr>
              <a:defRPr sz="11000"/>
            </a:lvl2pPr>
            <a:lvl3pPr>
              <a:defRPr sz="9100"/>
            </a:lvl3pPr>
            <a:lvl4pPr>
              <a:defRPr sz="8200"/>
            </a:lvl4pPr>
            <a:lvl5pPr>
              <a:defRPr sz="8200"/>
            </a:lvl5pPr>
            <a:lvl6pPr>
              <a:defRPr sz="8200"/>
            </a:lvl6pPr>
            <a:lvl7pPr>
              <a:defRPr sz="8200"/>
            </a:lvl7pPr>
            <a:lvl8pPr>
              <a:defRPr sz="8200"/>
            </a:lvl8pPr>
            <a:lvl9pPr>
              <a:defRPr sz="82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 4"/>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1513999" y="1714326"/>
            <a:ext cx="27251978" cy="7134754"/>
          </a:xfrm>
        </p:spPr>
        <p:txBody>
          <a:bodyPr/>
          <a:lstStyle>
            <a:lvl1pPr>
              <a:defRPr/>
            </a:lvl1p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1513999" y="9582375"/>
            <a:ext cx="13378914"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kumimoji="1" lang="ja-JP" altLang="en-US" smtClean="0"/>
              <a:t>マスタ テキストの書式設定</a:t>
            </a:r>
          </a:p>
        </p:txBody>
      </p:sp>
      <p:sp>
        <p:nvSpPr>
          <p:cNvPr id="4" name="コンテンツ プレースホルダ 3"/>
          <p:cNvSpPr>
            <a:spLocks noGrp="1"/>
          </p:cNvSpPr>
          <p:nvPr>
            <p:ph sz="half" idx="2"/>
          </p:nvPr>
        </p:nvSpPr>
        <p:spPr>
          <a:xfrm>
            <a:off x="1513999" y="13575852"/>
            <a:ext cx="13378914"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 4"/>
          <p:cNvSpPr>
            <a:spLocks noGrp="1"/>
          </p:cNvSpPr>
          <p:nvPr>
            <p:ph type="body" sz="quarter" idx="3"/>
          </p:nvPr>
        </p:nvSpPr>
        <p:spPr>
          <a:xfrm>
            <a:off x="15381808" y="9582375"/>
            <a:ext cx="13384170" cy="3993477"/>
          </a:xfrm>
        </p:spPr>
        <p:txBody>
          <a:bodyPr anchor="b"/>
          <a:lstStyle>
            <a:lvl1pPr marL="0" indent="0">
              <a:buNone/>
              <a:defRPr sz="11000" b="1"/>
            </a:lvl1pPr>
            <a:lvl2pPr marL="2088215" indent="0">
              <a:buNone/>
              <a:defRPr sz="9100" b="1"/>
            </a:lvl2pPr>
            <a:lvl3pPr marL="4176431" indent="0">
              <a:buNone/>
              <a:defRPr sz="8200" b="1"/>
            </a:lvl3pPr>
            <a:lvl4pPr marL="6264646" indent="0">
              <a:buNone/>
              <a:defRPr sz="7300" b="1"/>
            </a:lvl4pPr>
            <a:lvl5pPr marL="8352861" indent="0">
              <a:buNone/>
              <a:defRPr sz="7300" b="1"/>
            </a:lvl5pPr>
            <a:lvl6pPr marL="10441076" indent="0">
              <a:buNone/>
              <a:defRPr sz="7300" b="1"/>
            </a:lvl6pPr>
            <a:lvl7pPr marL="12529292" indent="0">
              <a:buNone/>
              <a:defRPr sz="7300" b="1"/>
            </a:lvl7pPr>
            <a:lvl8pPr marL="14617507" indent="0">
              <a:buNone/>
              <a:defRPr sz="7300" b="1"/>
            </a:lvl8pPr>
            <a:lvl9pPr marL="16705722" indent="0">
              <a:buNone/>
              <a:defRPr sz="7300" b="1"/>
            </a:lvl9pPr>
          </a:lstStyle>
          <a:p>
            <a:pPr lvl="0"/>
            <a:r>
              <a:rPr kumimoji="1" lang="ja-JP" altLang="en-US" smtClean="0"/>
              <a:t>マスタ テキストの書式設定</a:t>
            </a:r>
          </a:p>
        </p:txBody>
      </p:sp>
      <p:sp>
        <p:nvSpPr>
          <p:cNvPr id="6" name="コンテンツ プレースホルダ 5"/>
          <p:cNvSpPr>
            <a:spLocks noGrp="1"/>
          </p:cNvSpPr>
          <p:nvPr>
            <p:ph sz="quarter" idx="4"/>
          </p:nvPr>
        </p:nvSpPr>
        <p:spPr>
          <a:xfrm>
            <a:off x="15381808" y="13575852"/>
            <a:ext cx="13384170" cy="24664452"/>
          </a:xfrm>
        </p:spPr>
        <p:txBody>
          <a:bodyPr/>
          <a:lstStyle>
            <a:lvl1pPr>
              <a:defRPr sz="11000"/>
            </a:lvl1pPr>
            <a:lvl2pPr>
              <a:defRPr sz="9100"/>
            </a:lvl2pPr>
            <a:lvl3pPr>
              <a:defRPr sz="8200"/>
            </a:lvl3pPr>
            <a:lvl4pPr>
              <a:defRPr sz="7300"/>
            </a:lvl4pPr>
            <a:lvl5pPr>
              <a:defRPr sz="7300"/>
            </a:lvl5pPr>
            <a:lvl6pPr>
              <a:defRPr sz="7300"/>
            </a:lvl6pPr>
            <a:lvl7pPr>
              <a:defRPr sz="7300"/>
            </a:lvl7pPr>
            <a:lvl8pPr>
              <a:defRPr sz="7300"/>
            </a:lvl8pPr>
            <a:lvl9pPr>
              <a:defRPr sz="73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 6"/>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8" name="フッター プレースホルダ 7"/>
          <p:cNvSpPr>
            <a:spLocks noGrp="1"/>
          </p:cNvSpPr>
          <p:nvPr>
            <p:ph type="ftr" sz="quarter" idx="11"/>
          </p:nvPr>
        </p:nvSpPr>
        <p:spPr/>
        <p:txBody>
          <a:bodyPr/>
          <a:lstStyle/>
          <a:p>
            <a:endParaRPr kumimoji="1" lang="ja-JP" altLang="en-US"/>
          </a:p>
        </p:txBody>
      </p:sp>
      <p:sp>
        <p:nvSpPr>
          <p:cNvPr id="9" name="スライド番号プレースホルダ 8"/>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smtClean="0"/>
              <a:t>マスタ タイトルの書式設定</a:t>
            </a:r>
            <a:endParaRPr kumimoji="1" lang="ja-JP" altLang="en-US"/>
          </a:p>
        </p:txBody>
      </p:sp>
      <p:sp>
        <p:nvSpPr>
          <p:cNvPr id="3" name="日付プレースホルダ 2"/>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4" name="フッター プレースホルダ 3"/>
          <p:cNvSpPr>
            <a:spLocks noGrp="1"/>
          </p:cNvSpPr>
          <p:nvPr>
            <p:ph type="ftr" sz="quarter" idx="11"/>
          </p:nvPr>
        </p:nvSpPr>
        <p:spPr/>
        <p:txBody>
          <a:bodyPr/>
          <a:lstStyle/>
          <a:p>
            <a:endParaRPr kumimoji="1" lang="ja-JP" altLang="en-US"/>
          </a:p>
        </p:txBody>
      </p:sp>
      <p:sp>
        <p:nvSpPr>
          <p:cNvPr id="5" name="スライド番号プレースホルダ 4"/>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1514000" y="1704413"/>
            <a:ext cx="9961903" cy="7253667"/>
          </a:xfrm>
        </p:spPr>
        <p:txBody>
          <a:bodyPr anchor="b"/>
          <a:lstStyle>
            <a:lvl1pPr algn="l">
              <a:defRPr sz="9100" b="1"/>
            </a:lvl1pPr>
          </a:lstStyle>
          <a:p>
            <a:r>
              <a:rPr kumimoji="1" lang="ja-JP" altLang="en-US" smtClean="0"/>
              <a:t>マスタ タイトルの書式設定</a:t>
            </a:r>
            <a:endParaRPr kumimoji="1" lang="ja-JP" altLang="en-US"/>
          </a:p>
        </p:txBody>
      </p:sp>
      <p:sp>
        <p:nvSpPr>
          <p:cNvPr id="3" name="コンテンツ プレースホルダ 2"/>
          <p:cNvSpPr>
            <a:spLocks noGrp="1"/>
          </p:cNvSpPr>
          <p:nvPr>
            <p:ph idx="1"/>
          </p:nvPr>
        </p:nvSpPr>
        <p:spPr>
          <a:xfrm>
            <a:off x="11838629" y="1704417"/>
            <a:ext cx="16927347" cy="36535890"/>
          </a:xfrm>
        </p:spPr>
        <p:txBody>
          <a:bodyPr/>
          <a:lstStyle>
            <a:lvl1pPr>
              <a:defRPr sz="14600"/>
            </a:lvl1pPr>
            <a:lvl2pPr>
              <a:defRPr sz="12800"/>
            </a:lvl2pPr>
            <a:lvl3pPr>
              <a:defRPr sz="11000"/>
            </a:lvl3pPr>
            <a:lvl4pPr>
              <a:defRPr sz="9100"/>
            </a:lvl4pPr>
            <a:lvl5pPr>
              <a:defRPr sz="9100"/>
            </a:lvl5pPr>
            <a:lvl6pPr>
              <a:defRPr sz="9100"/>
            </a:lvl6pPr>
            <a:lvl7pPr>
              <a:defRPr sz="9100"/>
            </a:lvl7pPr>
            <a:lvl8pPr>
              <a:defRPr sz="9100"/>
            </a:lvl8pPr>
            <a:lvl9pPr>
              <a:defRPr sz="9100"/>
            </a:lvl9p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 3"/>
          <p:cNvSpPr>
            <a:spLocks noGrp="1"/>
          </p:cNvSpPr>
          <p:nvPr>
            <p:ph type="body" sz="half" idx="2"/>
          </p:nvPr>
        </p:nvSpPr>
        <p:spPr>
          <a:xfrm>
            <a:off x="1514000" y="8958084"/>
            <a:ext cx="9961903" cy="2928222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5935087" y="29965968"/>
            <a:ext cx="18167985" cy="3537652"/>
          </a:xfrm>
        </p:spPr>
        <p:txBody>
          <a:bodyPr anchor="b"/>
          <a:lstStyle>
            <a:lvl1pPr algn="l">
              <a:defRPr sz="9100" b="1"/>
            </a:lvl1pPr>
          </a:lstStyle>
          <a:p>
            <a:r>
              <a:rPr kumimoji="1" lang="ja-JP" altLang="en-US" smtClean="0"/>
              <a:t>マスタ タイトルの書式設定</a:t>
            </a:r>
            <a:endParaRPr kumimoji="1" lang="ja-JP" altLang="en-US"/>
          </a:p>
        </p:txBody>
      </p:sp>
      <p:sp>
        <p:nvSpPr>
          <p:cNvPr id="3" name="図プレースホルダ 2"/>
          <p:cNvSpPr>
            <a:spLocks noGrp="1"/>
          </p:cNvSpPr>
          <p:nvPr>
            <p:ph type="pic" idx="1"/>
          </p:nvPr>
        </p:nvSpPr>
        <p:spPr>
          <a:xfrm>
            <a:off x="5935087" y="3825021"/>
            <a:ext cx="18167985" cy="25685115"/>
          </a:xfrm>
        </p:spPr>
        <p:txBody>
          <a:bodyPr/>
          <a:lstStyle>
            <a:lvl1pPr marL="0" indent="0">
              <a:buNone/>
              <a:defRPr sz="14600"/>
            </a:lvl1pPr>
            <a:lvl2pPr marL="2088215" indent="0">
              <a:buNone/>
              <a:defRPr sz="12800"/>
            </a:lvl2pPr>
            <a:lvl3pPr marL="4176431" indent="0">
              <a:buNone/>
              <a:defRPr sz="11000"/>
            </a:lvl3pPr>
            <a:lvl4pPr marL="6264646" indent="0">
              <a:buNone/>
              <a:defRPr sz="9100"/>
            </a:lvl4pPr>
            <a:lvl5pPr marL="8352861" indent="0">
              <a:buNone/>
              <a:defRPr sz="9100"/>
            </a:lvl5pPr>
            <a:lvl6pPr marL="10441076" indent="0">
              <a:buNone/>
              <a:defRPr sz="9100"/>
            </a:lvl6pPr>
            <a:lvl7pPr marL="12529292" indent="0">
              <a:buNone/>
              <a:defRPr sz="9100"/>
            </a:lvl7pPr>
            <a:lvl8pPr marL="14617507" indent="0">
              <a:buNone/>
              <a:defRPr sz="9100"/>
            </a:lvl8pPr>
            <a:lvl9pPr marL="16705722" indent="0">
              <a:buNone/>
              <a:defRPr sz="9100"/>
            </a:lvl9pPr>
          </a:lstStyle>
          <a:p>
            <a:endParaRPr kumimoji="1" lang="ja-JP" altLang="en-US"/>
          </a:p>
        </p:txBody>
      </p:sp>
      <p:sp>
        <p:nvSpPr>
          <p:cNvPr id="4" name="テキスト プレースホルダ 3"/>
          <p:cNvSpPr>
            <a:spLocks noGrp="1"/>
          </p:cNvSpPr>
          <p:nvPr>
            <p:ph type="body" sz="half" idx="2"/>
          </p:nvPr>
        </p:nvSpPr>
        <p:spPr>
          <a:xfrm>
            <a:off x="5935087" y="33503620"/>
            <a:ext cx="18167985" cy="5024053"/>
          </a:xfrm>
        </p:spPr>
        <p:txBody>
          <a:bodyPr/>
          <a:lstStyle>
            <a:lvl1pPr marL="0" indent="0">
              <a:buNone/>
              <a:defRPr sz="6400"/>
            </a:lvl1pPr>
            <a:lvl2pPr marL="2088215" indent="0">
              <a:buNone/>
              <a:defRPr sz="5500"/>
            </a:lvl2pPr>
            <a:lvl3pPr marL="4176431" indent="0">
              <a:buNone/>
              <a:defRPr sz="4600"/>
            </a:lvl3pPr>
            <a:lvl4pPr marL="6264646" indent="0">
              <a:buNone/>
              <a:defRPr sz="4100"/>
            </a:lvl4pPr>
            <a:lvl5pPr marL="8352861" indent="0">
              <a:buNone/>
              <a:defRPr sz="4100"/>
            </a:lvl5pPr>
            <a:lvl6pPr marL="10441076" indent="0">
              <a:buNone/>
              <a:defRPr sz="4100"/>
            </a:lvl6pPr>
            <a:lvl7pPr marL="12529292" indent="0">
              <a:buNone/>
              <a:defRPr sz="4100"/>
            </a:lvl7pPr>
            <a:lvl8pPr marL="14617507" indent="0">
              <a:buNone/>
              <a:defRPr sz="4100"/>
            </a:lvl8pPr>
            <a:lvl9pPr marL="16705722" indent="0">
              <a:buNone/>
              <a:defRPr sz="4100"/>
            </a:lvl9pPr>
          </a:lstStyle>
          <a:p>
            <a:pPr lvl="0"/>
            <a:r>
              <a:rPr kumimoji="1" lang="ja-JP" altLang="en-US" smtClean="0"/>
              <a:t>マスタ テキストの書式設定</a:t>
            </a:r>
          </a:p>
        </p:txBody>
      </p:sp>
      <p:sp>
        <p:nvSpPr>
          <p:cNvPr id="5" name="日付プレースホルダ 4"/>
          <p:cNvSpPr>
            <a:spLocks noGrp="1"/>
          </p:cNvSpPr>
          <p:nvPr>
            <p:ph type="dt" sz="half" idx="10"/>
          </p:nvPr>
        </p:nvSpPr>
        <p:spPr/>
        <p:txBody>
          <a:bodyPr/>
          <a:lstStyle/>
          <a:p>
            <a:fld id="{3D9E057A-B863-40A7-8440-2BFE56C49BF9}" type="datetimeFigureOut">
              <a:rPr kumimoji="1" lang="ja-JP" altLang="en-US" smtClean="0"/>
              <a:pPr/>
              <a:t>2011/8/5</a:t>
            </a:fld>
            <a:endParaRPr kumimoji="1" lang="ja-JP" altLang="en-US"/>
          </a:p>
        </p:txBody>
      </p:sp>
      <p:sp>
        <p:nvSpPr>
          <p:cNvPr id="6" name="フッター プレースホルダ 5"/>
          <p:cNvSpPr>
            <a:spLocks noGrp="1"/>
          </p:cNvSpPr>
          <p:nvPr>
            <p:ph type="ftr" sz="quarter" idx="11"/>
          </p:nvPr>
        </p:nvSpPr>
        <p:spPr/>
        <p:txBody>
          <a:bodyPr/>
          <a:lstStyle/>
          <a:p>
            <a:endParaRPr kumimoji="1" lang="ja-JP" altLang="en-US"/>
          </a:p>
        </p:txBody>
      </p:sp>
      <p:sp>
        <p:nvSpPr>
          <p:cNvPr id="7" name="スライド番号プレースホルダ 6"/>
          <p:cNvSpPr>
            <a:spLocks noGrp="1"/>
          </p:cNvSpPr>
          <p:nvPr>
            <p:ph type="sldNum" sz="quarter" idx="12"/>
          </p:nvPr>
        </p:nvSpPr>
        <p:spPr/>
        <p:txBody>
          <a:bodyPr/>
          <a:lstStyle/>
          <a:p>
            <a:fld id="{31BD7FB6-7C38-4CE6-9E3E-AC7A78E77129}" type="slidenum">
              <a:rPr kumimoji="1" lang="ja-JP" altLang="en-US" smtClean="0"/>
              <a:pPr/>
              <a:t>&lt;#&gt;</a:t>
            </a:fld>
            <a:endParaRPr kumimoji="1" lang="ja-JP"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1513999" y="1714326"/>
            <a:ext cx="27251978" cy="7134754"/>
          </a:xfrm>
          <a:prstGeom prst="rect">
            <a:avLst/>
          </a:prstGeom>
        </p:spPr>
        <p:txBody>
          <a:bodyPr vert="horz" lIns="417643" tIns="208822" rIns="417643" bIns="208822" rtlCol="0" anchor="ctr">
            <a:normAutofit/>
          </a:bodyPr>
          <a:lstStyle/>
          <a:p>
            <a:r>
              <a:rPr kumimoji="1" lang="ja-JP" altLang="en-US" smtClean="0"/>
              <a:t>マスタ タイトルの書式設定</a:t>
            </a:r>
            <a:endParaRPr kumimoji="1" lang="ja-JP" altLang="en-US"/>
          </a:p>
        </p:txBody>
      </p:sp>
      <p:sp>
        <p:nvSpPr>
          <p:cNvPr id="3" name="テキスト プレースホルダ 2"/>
          <p:cNvSpPr>
            <a:spLocks noGrp="1"/>
          </p:cNvSpPr>
          <p:nvPr>
            <p:ph type="body" idx="1"/>
          </p:nvPr>
        </p:nvSpPr>
        <p:spPr>
          <a:xfrm>
            <a:off x="1513999" y="9988659"/>
            <a:ext cx="27251978" cy="28251648"/>
          </a:xfrm>
          <a:prstGeom prst="rect">
            <a:avLst/>
          </a:prstGeom>
        </p:spPr>
        <p:txBody>
          <a:bodyPr vert="horz" lIns="417643" tIns="208822" rIns="417643" bIns="208822" rtlCol="0">
            <a:normAutofit/>
          </a:bodyPr>
          <a:lstStyle/>
          <a:p>
            <a:pPr lvl="0"/>
            <a:r>
              <a:rPr kumimoji="1" lang="ja-JP" altLang="en-US" smtClean="0"/>
              <a:t>マスタ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 3"/>
          <p:cNvSpPr>
            <a:spLocks noGrp="1"/>
          </p:cNvSpPr>
          <p:nvPr>
            <p:ph type="dt" sz="half" idx="2"/>
          </p:nvPr>
        </p:nvSpPr>
        <p:spPr>
          <a:xfrm>
            <a:off x="1513999" y="39677164"/>
            <a:ext cx="7065328" cy="2279158"/>
          </a:xfrm>
          <a:prstGeom prst="rect">
            <a:avLst/>
          </a:prstGeom>
        </p:spPr>
        <p:txBody>
          <a:bodyPr vert="horz" lIns="417643" tIns="208822" rIns="417643" bIns="208822" rtlCol="0" anchor="ctr"/>
          <a:lstStyle>
            <a:lvl1pPr algn="l">
              <a:defRPr sz="5500">
                <a:solidFill>
                  <a:schemeClr val="tx1">
                    <a:tint val="75000"/>
                  </a:schemeClr>
                </a:solidFill>
              </a:defRPr>
            </a:lvl1pPr>
          </a:lstStyle>
          <a:p>
            <a:fld id="{3D9E057A-B863-40A7-8440-2BFE56C49BF9}" type="datetimeFigureOut">
              <a:rPr kumimoji="1" lang="ja-JP" altLang="en-US" smtClean="0"/>
              <a:pPr/>
              <a:t>2011/8/5</a:t>
            </a:fld>
            <a:endParaRPr kumimoji="1" lang="ja-JP" altLang="en-US"/>
          </a:p>
        </p:txBody>
      </p:sp>
      <p:sp>
        <p:nvSpPr>
          <p:cNvPr id="5" name="フッター プレースホルダ 4"/>
          <p:cNvSpPr>
            <a:spLocks noGrp="1"/>
          </p:cNvSpPr>
          <p:nvPr>
            <p:ph type="ftr" sz="quarter" idx="3"/>
          </p:nvPr>
        </p:nvSpPr>
        <p:spPr>
          <a:xfrm>
            <a:off x="10345658" y="39677164"/>
            <a:ext cx="9588659" cy="2279158"/>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21700649" y="39677164"/>
            <a:ext cx="7065328" cy="2279158"/>
          </a:xfrm>
          <a:prstGeom prst="rect">
            <a:avLst/>
          </a:prstGeom>
        </p:spPr>
        <p:txBody>
          <a:bodyPr vert="horz" lIns="417643" tIns="208822" rIns="417643" bIns="208822" rtlCol="0" anchor="ctr"/>
          <a:lstStyle>
            <a:lvl1pPr algn="r">
              <a:defRPr sz="5500">
                <a:solidFill>
                  <a:schemeClr val="tx1">
                    <a:tint val="75000"/>
                  </a:schemeClr>
                </a:solidFill>
              </a:defRPr>
            </a:lvl1pPr>
          </a:lstStyle>
          <a:p>
            <a:fld id="{31BD7FB6-7C38-4CE6-9E3E-AC7A78E77129}" type="slidenum">
              <a:rPr kumimoji="1" lang="ja-JP" altLang="en-US" smtClean="0"/>
              <a:pPr/>
              <a:t>&lt;#&gt;</a:t>
            </a:fld>
            <a:endParaRPr kumimoji="1" lang="ja-JP"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76431" rtl="0" eaLnBrk="1" latinLnBrk="0" hangingPunct="1">
        <a:spcBef>
          <a:spcPct val="0"/>
        </a:spcBef>
        <a:buNone/>
        <a:defRPr kumimoji="1"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kumimoji="1"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kumimoji="1"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kumimoji="1"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9pPr>
    </p:bodyStyle>
    <p:other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10.png"/><Relationship Id="rId18" Type="http://schemas.openxmlformats.org/officeDocument/2006/relationships/image" Target="../media/image15.png"/><Relationship Id="rId3" Type="http://schemas.openxmlformats.org/officeDocument/2006/relationships/image" Target="../media/image2.jpeg"/><Relationship Id="rId21" Type="http://schemas.openxmlformats.org/officeDocument/2006/relationships/image" Target="../media/image18.png"/><Relationship Id="rId7" Type="http://schemas.openxmlformats.org/officeDocument/2006/relationships/image" Target="../media/image6.png"/><Relationship Id="rId12" Type="http://schemas.openxmlformats.org/officeDocument/2006/relationships/image" Target="../media/image9.png"/><Relationship Id="rId17" Type="http://schemas.openxmlformats.org/officeDocument/2006/relationships/image" Target="../media/image14.png"/><Relationship Id="rId2" Type="http://schemas.openxmlformats.org/officeDocument/2006/relationships/slideLayout" Target="../slideLayouts/slideLayout1.xml"/><Relationship Id="rId16" Type="http://schemas.openxmlformats.org/officeDocument/2006/relationships/image" Target="../media/image13.png"/><Relationship Id="rId20" Type="http://schemas.openxmlformats.org/officeDocument/2006/relationships/image" Target="../media/image17.png"/><Relationship Id="rId1" Type="http://schemas.openxmlformats.org/officeDocument/2006/relationships/vmlDrawing" Target="../drawings/vmlDrawing1.vm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png"/><Relationship Id="rId15" Type="http://schemas.openxmlformats.org/officeDocument/2006/relationships/image" Target="../media/image12.png"/><Relationship Id="rId10" Type="http://schemas.openxmlformats.org/officeDocument/2006/relationships/oleObject" Target="../embeddings/oleObject2.bin"/><Relationship Id="rId19" Type="http://schemas.openxmlformats.org/officeDocument/2006/relationships/image" Target="../media/image16.png"/><Relationship Id="rId4" Type="http://schemas.openxmlformats.org/officeDocument/2006/relationships/image" Target="../media/image3.png"/><Relationship Id="rId9" Type="http://schemas.openxmlformats.org/officeDocument/2006/relationships/image" Target="../media/image7.png"/><Relationship Id="rId14" Type="http://schemas.openxmlformats.org/officeDocument/2006/relationships/image" Target="../media/image11.png"/><Relationship Id="rId22"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0" y="1"/>
            <a:ext cx="30279975" cy="4670854"/>
          </a:xfrm>
          <a:blipFill>
            <a:blip r:embed="rId3" cstate="print"/>
            <a:tile tx="0" ty="0" sx="100000" sy="100000" flip="none" algn="tl"/>
          </a:blipFill>
        </p:spPr>
        <p:txBody>
          <a:bodyPr>
            <a:noAutofit/>
          </a:bodyPr>
          <a:lstStyle/>
          <a:p>
            <a:r>
              <a:rPr lang="en-US" altLang="ja-JP" sz="11500" b="1" dirty="0" smtClean="0">
                <a:effectLst>
                  <a:outerShdw blurRad="38100" dist="38100" dir="2700000" algn="tl">
                    <a:srgbClr val="000000">
                      <a:alpha val="43137"/>
                    </a:srgbClr>
                  </a:outerShdw>
                </a:effectLst>
              </a:rPr>
              <a:t>Study </a:t>
            </a:r>
            <a:r>
              <a:rPr lang="en-US" altLang="ja-JP" sz="11500" b="1" dirty="0" smtClean="0">
                <a:effectLst>
                  <a:outerShdw blurRad="38100" dist="38100" dir="2700000" algn="tl">
                    <a:srgbClr val="000000">
                      <a:alpha val="43137"/>
                    </a:srgbClr>
                  </a:outerShdw>
                </a:effectLst>
              </a:rPr>
              <a:t>of Surface Field Enhancements</a:t>
            </a:r>
            <a:br>
              <a:rPr lang="en-US" altLang="ja-JP" sz="11500" b="1" dirty="0" smtClean="0">
                <a:effectLst>
                  <a:outerShdw blurRad="38100" dist="38100" dir="2700000" algn="tl">
                    <a:srgbClr val="000000">
                      <a:alpha val="43137"/>
                    </a:srgbClr>
                  </a:outerShdw>
                </a:effectLst>
              </a:rPr>
            </a:br>
            <a:r>
              <a:rPr lang="en-US" altLang="ja-JP" sz="11500" b="1" dirty="0" smtClean="0">
                <a:effectLst>
                  <a:outerShdw blurRad="38100" dist="38100" dir="2700000" algn="tl">
                    <a:srgbClr val="000000">
                      <a:alpha val="43137"/>
                    </a:srgbClr>
                  </a:outerShdw>
                </a:effectLst>
              </a:rPr>
              <a:t>due to Fine Structures</a:t>
            </a:r>
            <a:endParaRPr kumimoji="1" lang="ja-JP" altLang="en-US" sz="11500" b="1" dirty="0">
              <a:effectLst>
                <a:outerShdw blurRad="38100" dist="38100" dir="2700000" algn="tl">
                  <a:srgbClr val="000000">
                    <a:alpha val="43137"/>
                  </a:srgbClr>
                </a:outerShdw>
              </a:effectLst>
            </a:endParaRPr>
          </a:p>
        </p:txBody>
      </p:sp>
      <p:sp>
        <p:nvSpPr>
          <p:cNvPr id="3" name="サブタイトル 2"/>
          <p:cNvSpPr>
            <a:spLocks noGrp="1"/>
          </p:cNvSpPr>
          <p:nvPr>
            <p:ph type="subTitle" idx="1"/>
          </p:nvPr>
        </p:nvSpPr>
        <p:spPr>
          <a:xfrm>
            <a:off x="0" y="4791644"/>
            <a:ext cx="30279975" cy="2500330"/>
          </a:xfrm>
        </p:spPr>
        <p:txBody>
          <a:bodyPr>
            <a:normAutofit/>
          </a:bodyPr>
          <a:lstStyle/>
          <a:p>
            <a:r>
              <a:rPr lang="en-US" altLang="ja-JP" sz="6000" u="sng" dirty="0" smtClean="0">
                <a:solidFill>
                  <a:schemeClr val="tx1"/>
                </a:solidFill>
              </a:rPr>
              <a:t>Tetsuo ABE</a:t>
            </a:r>
            <a:endParaRPr lang="en-US" altLang="ja-JP" sz="6000" dirty="0" smtClean="0">
              <a:solidFill>
                <a:schemeClr val="tx1"/>
              </a:solidFill>
            </a:endParaRPr>
          </a:p>
          <a:p>
            <a:r>
              <a:rPr lang="en-US" altLang="ja-JP" sz="4800" i="1" dirty="0">
                <a:solidFill>
                  <a:schemeClr val="tx1"/>
                </a:solidFill>
              </a:rPr>
              <a:t>High Energy Accelerator Research Organization (</a:t>
            </a:r>
            <a:r>
              <a:rPr lang="en-US" altLang="ja-JP" sz="4800" i="1" dirty="0" smtClean="0">
                <a:solidFill>
                  <a:schemeClr val="tx1"/>
                </a:solidFill>
              </a:rPr>
              <a:t>KEK), </a:t>
            </a:r>
            <a:r>
              <a:rPr lang="en-US" altLang="ja-JP" sz="4800" dirty="0" smtClean="0">
                <a:solidFill>
                  <a:schemeClr val="tx1"/>
                </a:solidFill>
              </a:rPr>
              <a:t>Tsukuba</a:t>
            </a:r>
            <a:r>
              <a:rPr lang="en-US" altLang="ja-JP" sz="4800" dirty="0">
                <a:solidFill>
                  <a:schemeClr val="tx1"/>
                </a:solidFill>
              </a:rPr>
              <a:t>, Ibaraki 305-0801, Japan</a:t>
            </a:r>
            <a:endParaRPr kumimoji="1" lang="ja-JP" altLang="en-US" sz="4800" dirty="0">
              <a:solidFill>
                <a:schemeClr val="tx1"/>
              </a:solidFill>
            </a:endParaRPr>
          </a:p>
        </p:txBody>
      </p:sp>
      <p:sp>
        <p:nvSpPr>
          <p:cNvPr id="4" name="テキスト ボックス 3"/>
          <p:cNvSpPr txBox="1"/>
          <p:nvPr/>
        </p:nvSpPr>
        <p:spPr>
          <a:xfrm>
            <a:off x="27306084" y="0"/>
            <a:ext cx="2973891" cy="1015663"/>
          </a:xfrm>
          <a:prstGeom prst="rect">
            <a:avLst/>
          </a:prstGeom>
          <a:noFill/>
        </p:spPr>
        <p:txBody>
          <a:bodyPr wrap="none" rtlCol="0">
            <a:spAutoFit/>
          </a:bodyPr>
          <a:lstStyle/>
          <a:p>
            <a:r>
              <a:rPr lang="en-US" altLang="ja-JP" sz="6000" dirty="0" smtClean="0"/>
              <a:t>TUPS086</a:t>
            </a:r>
            <a:endParaRPr kumimoji="1" lang="ja-JP" altLang="en-US" sz="6000" dirty="0"/>
          </a:p>
        </p:txBody>
      </p:sp>
      <p:sp>
        <p:nvSpPr>
          <p:cNvPr id="449" name="テキスト ボックス 448"/>
          <p:cNvSpPr txBox="1"/>
          <p:nvPr/>
        </p:nvSpPr>
        <p:spPr>
          <a:xfrm>
            <a:off x="18059400" y="35883552"/>
            <a:ext cx="12220575" cy="6924973"/>
          </a:xfrm>
          <a:prstGeom prst="rect">
            <a:avLst/>
          </a:prstGeom>
          <a:noFill/>
          <a:ln>
            <a:solidFill>
              <a:schemeClr val="tx1"/>
            </a:solidFill>
          </a:ln>
        </p:spPr>
        <p:txBody>
          <a:bodyPr wrap="square" rtlCol="0">
            <a:spAutoFit/>
          </a:bodyPr>
          <a:lstStyle/>
          <a:p>
            <a:pPr algn="ctr"/>
            <a:r>
              <a:rPr lang="en-US" altLang="ja-JP" sz="4000" b="1" dirty="0" smtClean="0"/>
              <a:t>Conclusions </a:t>
            </a:r>
          </a:p>
          <a:p>
            <a:pPr algn="ctr"/>
            <a:endParaRPr lang="en-US" altLang="ja-JP" sz="2400" b="1" dirty="0" smtClean="0"/>
          </a:p>
          <a:p>
            <a:r>
              <a:rPr lang="en-US" altLang="ja-JP" sz="3200" b="1" dirty="0" smtClean="0"/>
              <a:t>Field enhancements due to small grooves with round chamfers</a:t>
            </a:r>
          </a:p>
          <a:p>
            <a:r>
              <a:rPr lang="en-US" altLang="ja-JP" sz="3200" b="1" dirty="0" smtClean="0"/>
              <a:t>have been computed by using CST-MWS/EMS and FRW.</a:t>
            </a:r>
          </a:p>
          <a:p>
            <a:r>
              <a:rPr lang="en-US" altLang="ja-JP" sz="3200" b="1" dirty="0" smtClean="0"/>
              <a:t>   - </a:t>
            </a:r>
            <a:r>
              <a:rPr lang="en-US" altLang="ja-JP" sz="3200" dirty="0" smtClean="0"/>
              <a:t>At least 20% enhancement for R=50</a:t>
            </a:r>
            <a:r>
              <a:rPr lang="en-US" altLang="ja-JP" sz="3200" dirty="0" smtClean="0">
                <a:latin typeface="Symbol" pitchFamily="18" charset="2"/>
              </a:rPr>
              <a:t>m</a:t>
            </a:r>
            <a:r>
              <a:rPr lang="en-US" altLang="ja-JP" sz="3200" dirty="0" smtClean="0"/>
              <a:t>m round chamfers.</a:t>
            </a:r>
          </a:p>
          <a:p>
            <a:r>
              <a:rPr lang="en-US" altLang="ja-JP" sz="3200" dirty="0" smtClean="0"/>
              <a:t>   - Increases to 40% enhancement </a:t>
            </a:r>
          </a:p>
          <a:p>
            <a:r>
              <a:rPr lang="en-US" altLang="ja-JP" sz="3200" dirty="0" smtClean="0"/>
              <a:t>          as the </a:t>
            </a:r>
            <a:r>
              <a:rPr lang="en-US" altLang="ja-JP" sz="3200" dirty="0" smtClean="0">
                <a:latin typeface="Symbol" pitchFamily="18" charset="2"/>
              </a:rPr>
              <a:t>D</a:t>
            </a:r>
            <a:r>
              <a:rPr lang="en-US" altLang="ja-JP" sz="3200" dirty="0" smtClean="0"/>
              <a:t> size increases to 25</a:t>
            </a:r>
            <a:r>
              <a:rPr lang="en-US" altLang="ja-JP" sz="3200" dirty="0" smtClean="0">
                <a:latin typeface="Symbol" pitchFamily="18" charset="2"/>
              </a:rPr>
              <a:t>m</a:t>
            </a:r>
            <a:r>
              <a:rPr lang="en-US" altLang="ja-JP" sz="3200" dirty="0" smtClean="0"/>
              <a:t>m.</a:t>
            </a:r>
          </a:p>
          <a:p>
            <a:r>
              <a:rPr lang="en-US" altLang="ja-JP" sz="3200" dirty="0" smtClean="0"/>
              <a:t>   - Agreements among the three methods.</a:t>
            </a:r>
          </a:p>
          <a:p>
            <a:pPr lvl="1"/>
            <a:endParaRPr lang="en-US" altLang="ja-JP" sz="3200" dirty="0" smtClean="0"/>
          </a:p>
          <a:p>
            <a:r>
              <a:rPr lang="en-US" altLang="ja-JP" sz="3200" b="1" dirty="0" smtClean="0"/>
              <a:t>It has been demonstrated in this study that the FRW method gives high-precision calculations of local fields, and it is practical and promising because of its suitability for GPGPU computing.</a:t>
            </a:r>
          </a:p>
          <a:p>
            <a:endParaRPr lang="en-US" altLang="ja-JP" sz="3200" b="1" dirty="0" smtClean="0"/>
          </a:p>
          <a:p>
            <a:r>
              <a:rPr lang="en-US" altLang="ja-JP" sz="3200" b="1" dirty="0" smtClean="0"/>
              <a:t>This FRW method is applicable to any structure.</a:t>
            </a:r>
            <a:endParaRPr lang="ja-JP" altLang="en-US" sz="2800" b="1" dirty="0" smtClean="0"/>
          </a:p>
        </p:txBody>
      </p:sp>
      <p:pic>
        <p:nvPicPr>
          <p:cNvPr id="12" name="Picture 22" descr="C:\Users\tabe\w\HG\X-Band\PASJ2011\Paper\figures\absE_eg.bmp"/>
          <p:cNvPicPr>
            <a:picLocks noChangeAspect="1" noChangeArrowheads="1"/>
          </p:cNvPicPr>
          <p:nvPr/>
        </p:nvPicPr>
        <p:blipFill>
          <a:blip r:embed="rId4" cstate="print"/>
          <a:srcRect/>
          <a:stretch>
            <a:fillRect/>
          </a:stretch>
        </p:blipFill>
        <p:spPr bwMode="auto">
          <a:xfrm>
            <a:off x="7166993" y="10931071"/>
            <a:ext cx="3787437" cy="1928813"/>
          </a:xfrm>
          <a:prstGeom prst="rect">
            <a:avLst/>
          </a:prstGeom>
          <a:noFill/>
        </p:spPr>
      </p:pic>
      <p:pic>
        <p:nvPicPr>
          <p:cNvPr id="13" name="Picture 23"/>
          <p:cNvPicPr>
            <a:picLocks noChangeAspect="1" noChangeArrowheads="1"/>
          </p:cNvPicPr>
          <p:nvPr/>
        </p:nvPicPr>
        <p:blipFill>
          <a:blip r:embed="rId5" cstate="print"/>
          <a:srcRect l="26836" t="18857" r="11501" b="9107"/>
          <a:stretch>
            <a:fillRect/>
          </a:stretch>
        </p:blipFill>
        <p:spPr bwMode="auto">
          <a:xfrm>
            <a:off x="1756231" y="36923436"/>
            <a:ext cx="5600699" cy="4266363"/>
          </a:xfrm>
          <a:prstGeom prst="rect">
            <a:avLst/>
          </a:prstGeom>
          <a:noFill/>
          <a:ln w="9525">
            <a:noFill/>
            <a:miter lim="800000"/>
            <a:headEnd/>
            <a:tailEnd/>
          </a:ln>
        </p:spPr>
      </p:pic>
      <p:pic>
        <p:nvPicPr>
          <p:cNvPr id="51" name="Picture 3"/>
          <p:cNvPicPr>
            <a:picLocks noChangeAspect="1" noChangeArrowheads="1"/>
          </p:cNvPicPr>
          <p:nvPr/>
        </p:nvPicPr>
        <p:blipFill>
          <a:blip r:embed="rId6" cstate="print"/>
          <a:srcRect l="22562" t="32911" r="9382" b="30380"/>
          <a:stretch>
            <a:fillRect/>
          </a:stretch>
        </p:blipFill>
        <p:spPr bwMode="auto">
          <a:xfrm>
            <a:off x="20374388" y="10776502"/>
            <a:ext cx="7226445" cy="3053798"/>
          </a:xfrm>
          <a:prstGeom prst="rect">
            <a:avLst/>
          </a:prstGeom>
          <a:noFill/>
          <a:ln w="9525">
            <a:noFill/>
            <a:miter lim="800000"/>
            <a:headEnd/>
            <a:tailEnd/>
          </a:ln>
        </p:spPr>
      </p:pic>
      <p:pic>
        <p:nvPicPr>
          <p:cNvPr id="52" name="Picture 2"/>
          <p:cNvPicPr>
            <a:picLocks noChangeAspect="1" noChangeArrowheads="1"/>
          </p:cNvPicPr>
          <p:nvPr/>
        </p:nvPicPr>
        <p:blipFill>
          <a:blip r:embed="rId7" cstate="print"/>
          <a:srcRect l="21484" t="43710" r="4557" b="29200"/>
          <a:stretch>
            <a:fillRect/>
          </a:stretch>
        </p:blipFill>
        <p:spPr bwMode="auto">
          <a:xfrm>
            <a:off x="175140" y="10935001"/>
            <a:ext cx="6747873" cy="1936449"/>
          </a:xfrm>
          <a:prstGeom prst="rect">
            <a:avLst/>
          </a:prstGeom>
          <a:noFill/>
          <a:ln w="9525">
            <a:noFill/>
            <a:miter lim="800000"/>
            <a:headEnd/>
            <a:tailEnd/>
          </a:ln>
        </p:spPr>
      </p:pic>
      <p:sp>
        <p:nvSpPr>
          <p:cNvPr id="22" name="テキスト ボックス 21"/>
          <p:cNvSpPr txBox="1"/>
          <p:nvPr/>
        </p:nvSpPr>
        <p:spPr>
          <a:xfrm>
            <a:off x="4261757" y="8861425"/>
            <a:ext cx="6627263" cy="1938992"/>
          </a:xfrm>
          <a:prstGeom prst="rect">
            <a:avLst/>
          </a:prstGeom>
          <a:noFill/>
        </p:spPr>
        <p:txBody>
          <a:bodyPr wrap="none" rtlCol="0">
            <a:spAutoFit/>
          </a:bodyPr>
          <a:lstStyle/>
          <a:p>
            <a:pPr>
              <a:buFont typeface="Wingdings" pitchFamily="2" charset="2"/>
              <a:buChar char="ü"/>
            </a:pPr>
            <a:r>
              <a:rPr lang="en-US" altLang="ja-JP" sz="2400" dirty="0" smtClean="0"/>
              <a:t>Rectangular Waveguide with </a:t>
            </a:r>
            <a:r>
              <a:rPr lang="en-US" altLang="ja-JP" sz="2400" dirty="0" err="1" smtClean="0"/>
              <a:t>f</a:t>
            </a:r>
            <a:r>
              <a:rPr lang="en-US" altLang="ja-JP" sz="1600" dirty="0" err="1" smtClean="0"/>
              <a:t>cutoff</a:t>
            </a:r>
            <a:r>
              <a:rPr lang="en-US" altLang="ja-JP" sz="2400" dirty="0" smtClean="0"/>
              <a:t>(TE10)</a:t>
            </a:r>
            <a:r>
              <a:rPr lang="ja-JP" altLang="en-US" sz="2400" dirty="0" smtClean="0"/>
              <a:t> </a:t>
            </a:r>
            <a:r>
              <a:rPr lang="en-US" altLang="ja-JP" sz="2400" dirty="0" smtClean="0"/>
              <a:t>= 10 GHz</a:t>
            </a:r>
          </a:p>
          <a:p>
            <a:pPr>
              <a:buFont typeface="Wingdings" pitchFamily="2" charset="2"/>
              <a:buChar char="ü"/>
            </a:pPr>
            <a:r>
              <a:rPr kumimoji="1" lang="en-US" altLang="ja-JP" sz="2400" dirty="0" smtClean="0"/>
              <a:t>A small groove at the center of the E-plane</a:t>
            </a:r>
          </a:p>
          <a:p>
            <a:pPr>
              <a:buFont typeface="Wingdings" pitchFamily="2" charset="2"/>
              <a:buChar char="ü"/>
            </a:pPr>
            <a:r>
              <a:rPr kumimoji="1" lang="en-US" altLang="ja-JP" sz="2400" dirty="0" smtClean="0"/>
              <a:t>Port mode computation of TE10</a:t>
            </a:r>
          </a:p>
          <a:p>
            <a:pPr>
              <a:buFont typeface="Wingdings" pitchFamily="2" charset="2"/>
              <a:buChar char="ü"/>
            </a:pPr>
            <a:r>
              <a:rPr lang="en-US" altLang="ja-JP" sz="2400" dirty="0" smtClean="0"/>
              <a:t>Hexahedral meshing with PBA</a:t>
            </a:r>
          </a:p>
          <a:p>
            <a:pPr>
              <a:buFont typeface="Wingdings" pitchFamily="2" charset="2"/>
              <a:buChar char="ü"/>
            </a:pPr>
            <a:r>
              <a:rPr lang="en-US" altLang="ja-JP" sz="2400" dirty="0" smtClean="0"/>
              <a:t>Computation based on the FIT</a:t>
            </a:r>
          </a:p>
        </p:txBody>
      </p:sp>
      <p:sp>
        <p:nvSpPr>
          <p:cNvPr id="23" name="角丸四角形 22"/>
          <p:cNvSpPr/>
          <p:nvPr/>
        </p:nvSpPr>
        <p:spPr>
          <a:xfrm>
            <a:off x="16335376" y="8143875"/>
            <a:ext cx="13944599" cy="14373225"/>
          </a:xfrm>
          <a:prstGeom prst="roundRect">
            <a:avLst/>
          </a:prstGeom>
          <a:noFill/>
          <a:ln w="12700">
            <a:solidFill>
              <a:schemeClr val="accent3">
                <a:lumMod val="75000"/>
              </a:schemeClr>
            </a:solidFill>
          </a:ln>
          <a:effectLst>
            <a:glow rad="139700">
              <a:schemeClr val="accent3">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4" name="角丸四角形 23"/>
          <p:cNvSpPr/>
          <p:nvPr/>
        </p:nvSpPr>
        <p:spPr>
          <a:xfrm>
            <a:off x="0" y="8131205"/>
            <a:ext cx="14401800" cy="14243020"/>
          </a:xfrm>
          <a:prstGeom prst="roundRect">
            <a:avLst/>
          </a:prstGeom>
          <a:noFill/>
          <a:ln w="12700">
            <a:solidFill>
              <a:schemeClr val="tx2">
                <a:lumMod val="75000"/>
              </a:schemeClr>
            </a:solidFill>
          </a:ln>
          <a:effectLst>
            <a:glow rad="139700">
              <a:schemeClr val="accent1">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5" name="角丸四角形 24"/>
          <p:cNvSpPr/>
          <p:nvPr/>
        </p:nvSpPr>
        <p:spPr>
          <a:xfrm>
            <a:off x="400050" y="25488900"/>
            <a:ext cx="17145000" cy="16919575"/>
          </a:xfrm>
          <a:prstGeom prst="roundRect">
            <a:avLst/>
          </a:prstGeom>
          <a:noFill/>
          <a:ln w="12700">
            <a:solidFill>
              <a:schemeClr val="accent6">
                <a:lumMod val="75000"/>
              </a:schemeClr>
            </a:solidFill>
          </a:ln>
          <a:effectLst>
            <a:glow rad="139700">
              <a:schemeClr val="accent6">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7" name="正方形/長方形 26"/>
          <p:cNvSpPr/>
          <p:nvPr/>
        </p:nvSpPr>
        <p:spPr>
          <a:xfrm>
            <a:off x="4524320" y="7745269"/>
            <a:ext cx="5876979" cy="830997"/>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pPr algn="ctr"/>
            <a:r>
              <a:rPr lang="en-US" altLang="ja-JP" sz="4800" b="1" dirty="0" smtClean="0"/>
              <a:t>Using CST-MWS (RF)</a:t>
            </a:r>
            <a:endParaRPr lang="ja-JP" altLang="en-US" sz="4800" b="1" dirty="0"/>
          </a:p>
        </p:txBody>
      </p:sp>
      <p:sp>
        <p:nvSpPr>
          <p:cNvPr id="28" name="正方形/長方形 27"/>
          <p:cNvSpPr/>
          <p:nvPr/>
        </p:nvSpPr>
        <p:spPr>
          <a:xfrm>
            <a:off x="20019300" y="7745502"/>
            <a:ext cx="6784050" cy="830997"/>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lang="en-US" altLang="ja-JP" sz="4800" b="1" dirty="0" smtClean="0"/>
              <a:t>Using CST-EMS (E-Static)</a:t>
            </a:r>
            <a:endParaRPr lang="ja-JP" altLang="en-US" sz="4800" dirty="0"/>
          </a:p>
        </p:txBody>
      </p:sp>
      <p:graphicFrame>
        <p:nvGraphicFramePr>
          <p:cNvPr id="29" name="Object 23"/>
          <p:cNvGraphicFramePr>
            <a:graphicFrameLocks noChangeAspect="1"/>
          </p:cNvGraphicFramePr>
          <p:nvPr/>
        </p:nvGraphicFramePr>
        <p:xfrm>
          <a:off x="4379913" y="13379678"/>
          <a:ext cx="4353376" cy="1088344"/>
        </p:xfrm>
        <a:graphic>
          <a:graphicData uri="http://schemas.openxmlformats.org/presentationml/2006/ole">
            <p:oleObj spid="_x0000_s1026" name="Equation" r:id="rId8" imgW="1777680" imgH="444240" progId="">
              <p:embed/>
            </p:oleObj>
          </a:graphicData>
        </a:graphic>
      </p:graphicFrame>
      <p:sp>
        <p:nvSpPr>
          <p:cNvPr id="30" name="角丸四角形 29"/>
          <p:cNvSpPr/>
          <p:nvPr/>
        </p:nvSpPr>
        <p:spPr>
          <a:xfrm>
            <a:off x="4316413" y="13350421"/>
            <a:ext cx="4493758" cy="1088572"/>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sp>
        <p:nvSpPr>
          <p:cNvPr id="31" name="テキスト ボックス 29"/>
          <p:cNvSpPr txBox="1">
            <a:spLocks noChangeArrowheads="1"/>
          </p:cNvSpPr>
          <p:nvPr/>
        </p:nvSpPr>
        <p:spPr bwMode="auto">
          <a:xfrm>
            <a:off x="7486650" y="13444311"/>
            <a:ext cx="389850" cy="584775"/>
          </a:xfrm>
          <a:prstGeom prst="rect">
            <a:avLst/>
          </a:prstGeom>
          <a:noFill/>
          <a:ln w="9525">
            <a:noFill/>
            <a:miter lim="800000"/>
            <a:headEnd/>
            <a:tailEnd/>
          </a:ln>
        </p:spPr>
        <p:txBody>
          <a:bodyPr wrap="none">
            <a:spAutoFit/>
          </a:bodyPr>
          <a:lstStyle/>
          <a:p>
            <a:r>
              <a:rPr lang="en-US" altLang="ja-JP" sz="3200" dirty="0"/>
              <a:t>~</a:t>
            </a:r>
            <a:endParaRPr lang="ja-JP" altLang="en-US" sz="3200" dirty="0"/>
          </a:p>
        </p:txBody>
      </p:sp>
      <p:sp>
        <p:nvSpPr>
          <p:cNvPr id="32" name="Line 27"/>
          <p:cNvSpPr>
            <a:spLocks noChangeShapeType="1"/>
          </p:cNvSpPr>
          <p:nvPr/>
        </p:nvSpPr>
        <p:spPr bwMode="auto">
          <a:xfrm flipH="1" flipV="1">
            <a:off x="3352800" y="12411075"/>
            <a:ext cx="4591048" cy="1685924"/>
          </a:xfrm>
          <a:prstGeom prst="line">
            <a:avLst/>
          </a:prstGeom>
          <a:noFill/>
          <a:ln w="38100">
            <a:solidFill>
              <a:srgbClr val="FF00FF"/>
            </a:solidFill>
            <a:round/>
            <a:headEnd/>
            <a:tailEnd type="arrow" w="med" len="med"/>
          </a:ln>
        </p:spPr>
        <p:txBody>
          <a:bodyPr/>
          <a:lstStyle/>
          <a:p>
            <a:endParaRPr lang="ja-JP" altLang="en-US"/>
          </a:p>
        </p:txBody>
      </p:sp>
      <p:sp>
        <p:nvSpPr>
          <p:cNvPr id="33" name="Line 26"/>
          <p:cNvSpPr>
            <a:spLocks noChangeShapeType="1"/>
          </p:cNvSpPr>
          <p:nvPr/>
        </p:nvSpPr>
        <p:spPr bwMode="auto">
          <a:xfrm flipH="1" flipV="1">
            <a:off x="3367313" y="12087679"/>
            <a:ext cx="4630057" cy="1364342"/>
          </a:xfrm>
          <a:prstGeom prst="line">
            <a:avLst/>
          </a:prstGeom>
          <a:noFill/>
          <a:ln w="38100">
            <a:solidFill>
              <a:srgbClr val="FF0000"/>
            </a:solidFill>
            <a:round/>
            <a:headEnd/>
            <a:tailEnd type="arrow" w="med" len="med"/>
          </a:ln>
        </p:spPr>
        <p:txBody>
          <a:bodyPr/>
          <a:lstStyle/>
          <a:p>
            <a:endParaRPr lang="ja-JP" altLang="en-US"/>
          </a:p>
        </p:txBody>
      </p:sp>
      <p:sp>
        <p:nvSpPr>
          <p:cNvPr id="34" name="Line 26"/>
          <p:cNvSpPr>
            <a:spLocks noChangeShapeType="1"/>
          </p:cNvSpPr>
          <p:nvPr/>
        </p:nvSpPr>
        <p:spPr bwMode="auto">
          <a:xfrm flipV="1">
            <a:off x="8229600" y="12044135"/>
            <a:ext cx="1480457" cy="1393370"/>
          </a:xfrm>
          <a:prstGeom prst="line">
            <a:avLst/>
          </a:prstGeom>
          <a:noFill/>
          <a:ln w="38100">
            <a:solidFill>
              <a:srgbClr val="FF0000"/>
            </a:solidFill>
            <a:round/>
            <a:headEnd/>
            <a:tailEnd type="arrow" w="med" len="med"/>
          </a:ln>
        </p:spPr>
        <p:txBody>
          <a:bodyPr/>
          <a:lstStyle/>
          <a:p>
            <a:endParaRPr lang="ja-JP" altLang="en-US"/>
          </a:p>
        </p:txBody>
      </p:sp>
      <p:pic>
        <p:nvPicPr>
          <p:cNvPr id="49" name="Picture 2"/>
          <p:cNvPicPr>
            <a:picLocks noChangeAspect="1" noChangeArrowheads="1"/>
          </p:cNvPicPr>
          <p:nvPr/>
        </p:nvPicPr>
        <p:blipFill>
          <a:blip r:embed="rId9" cstate="print"/>
          <a:srcRect l="20799" t="37630" r="3988" b="25561"/>
          <a:stretch>
            <a:fillRect/>
          </a:stretch>
        </p:blipFill>
        <p:spPr bwMode="auto">
          <a:xfrm>
            <a:off x="11465850" y="10452650"/>
            <a:ext cx="7831732" cy="2996650"/>
          </a:xfrm>
          <a:prstGeom prst="rect">
            <a:avLst/>
          </a:prstGeom>
          <a:noFill/>
          <a:ln w="9525">
            <a:noFill/>
            <a:miter lim="800000"/>
            <a:headEnd/>
            <a:tailEnd/>
          </a:ln>
        </p:spPr>
      </p:pic>
      <p:sp>
        <p:nvSpPr>
          <p:cNvPr id="35" name="テキスト ボックス 34"/>
          <p:cNvSpPr txBox="1"/>
          <p:nvPr/>
        </p:nvSpPr>
        <p:spPr>
          <a:xfrm>
            <a:off x="20650200" y="8896350"/>
            <a:ext cx="5784404" cy="1569660"/>
          </a:xfrm>
          <a:prstGeom prst="rect">
            <a:avLst/>
          </a:prstGeom>
          <a:noFill/>
        </p:spPr>
        <p:txBody>
          <a:bodyPr wrap="none" rtlCol="0">
            <a:spAutoFit/>
          </a:bodyPr>
          <a:lstStyle/>
          <a:p>
            <a:pPr>
              <a:buFont typeface="Wingdings" pitchFamily="2" charset="2"/>
              <a:buChar char="ü"/>
            </a:pPr>
            <a:r>
              <a:rPr lang="en-US" altLang="ja-JP" sz="2400" dirty="0" smtClean="0"/>
              <a:t>Two parallel PEC plates with a small groove</a:t>
            </a:r>
            <a:endParaRPr kumimoji="1" lang="en-US" altLang="ja-JP" sz="2400" dirty="0" smtClean="0"/>
          </a:p>
          <a:p>
            <a:pPr>
              <a:buFont typeface="Wingdings" pitchFamily="2" charset="2"/>
              <a:buChar char="ü"/>
            </a:pPr>
            <a:r>
              <a:rPr lang="en-US" altLang="ja-JP" sz="2400" dirty="0" smtClean="0"/>
              <a:t>Potential difference: 1.0V</a:t>
            </a:r>
          </a:p>
          <a:p>
            <a:pPr>
              <a:buFont typeface="Wingdings" pitchFamily="2" charset="2"/>
              <a:buChar char="ü"/>
            </a:pPr>
            <a:r>
              <a:rPr lang="en-US" altLang="ja-JP" sz="2400" dirty="0" smtClean="0"/>
              <a:t>Hexahedral meshing with PBA</a:t>
            </a:r>
          </a:p>
          <a:p>
            <a:pPr>
              <a:buFont typeface="Wingdings" pitchFamily="2" charset="2"/>
              <a:buChar char="ü"/>
            </a:pPr>
            <a:r>
              <a:rPr lang="en-US" altLang="ja-JP" sz="2400" dirty="0" smtClean="0"/>
              <a:t>Computation based on the FIT</a:t>
            </a:r>
          </a:p>
        </p:txBody>
      </p:sp>
      <p:sp>
        <p:nvSpPr>
          <p:cNvPr id="26" name="正方形/長方形 25"/>
          <p:cNvSpPr/>
          <p:nvPr/>
        </p:nvSpPr>
        <p:spPr>
          <a:xfrm>
            <a:off x="2533586" y="25123568"/>
            <a:ext cx="7191439" cy="769441"/>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pPr algn="ctr"/>
            <a:r>
              <a:rPr lang="en-US" altLang="ja-JP" sz="4400" b="1" dirty="0" smtClean="0">
                <a:effectLst>
                  <a:outerShdw blurRad="38100" dist="38100" dir="2700000" algn="tl">
                    <a:srgbClr val="000000">
                      <a:alpha val="43137"/>
                    </a:srgbClr>
                  </a:outerShdw>
                </a:effectLst>
                <a:latin typeface="Arno Pro Smbd" pitchFamily="18" charset="0"/>
                <a:ea typeface="GungsuhChe" pitchFamily="49" charset="-127"/>
              </a:rPr>
              <a:t>Floating Random Walk (FRW)</a:t>
            </a:r>
            <a:endParaRPr lang="ja-JP" altLang="en-US" sz="4400" dirty="0"/>
          </a:p>
        </p:txBody>
      </p:sp>
      <p:graphicFrame>
        <p:nvGraphicFramePr>
          <p:cNvPr id="36" name="Object 23"/>
          <p:cNvGraphicFramePr>
            <a:graphicFrameLocks noChangeAspect="1"/>
          </p:cNvGraphicFramePr>
          <p:nvPr/>
        </p:nvGraphicFramePr>
        <p:xfrm>
          <a:off x="24039512" y="18749962"/>
          <a:ext cx="4629149" cy="1157287"/>
        </p:xfrm>
        <a:graphic>
          <a:graphicData uri="http://schemas.openxmlformats.org/presentationml/2006/ole">
            <p:oleObj spid="_x0000_s1027" name="Equation" r:id="rId10" imgW="1777680" imgH="444240" progId="">
              <p:embed/>
            </p:oleObj>
          </a:graphicData>
        </a:graphic>
      </p:graphicFrame>
      <p:sp>
        <p:nvSpPr>
          <p:cNvPr id="38" name="テキスト ボックス 29"/>
          <p:cNvSpPr txBox="1">
            <a:spLocks noChangeArrowheads="1"/>
          </p:cNvSpPr>
          <p:nvPr/>
        </p:nvSpPr>
        <p:spPr bwMode="auto">
          <a:xfrm>
            <a:off x="27368500" y="18786475"/>
            <a:ext cx="389850" cy="584775"/>
          </a:xfrm>
          <a:prstGeom prst="rect">
            <a:avLst/>
          </a:prstGeom>
          <a:noFill/>
          <a:ln w="9525">
            <a:noFill/>
            <a:miter lim="800000"/>
            <a:headEnd/>
            <a:tailEnd/>
          </a:ln>
        </p:spPr>
        <p:txBody>
          <a:bodyPr wrap="none">
            <a:spAutoFit/>
          </a:bodyPr>
          <a:lstStyle/>
          <a:p>
            <a:r>
              <a:rPr lang="en-US" altLang="ja-JP" sz="3200" dirty="0" smtClean="0"/>
              <a:t>~</a:t>
            </a:r>
            <a:endParaRPr lang="ja-JP" altLang="en-US" sz="3200" dirty="0"/>
          </a:p>
        </p:txBody>
      </p:sp>
      <p:sp>
        <p:nvSpPr>
          <p:cNvPr id="39" name="テキスト ボックス 38"/>
          <p:cNvSpPr txBox="1"/>
          <p:nvPr/>
        </p:nvSpPr>
        <p:spPr>
          <a:xfrm>
            <a:off x="27355803" y="19378612"/>
            <a:ext cx="1518493" cy="461665"/>
          </a:xfrm>
          <a:prstGeom prst="rect">
            <a:avLst/>
          </a:prstGeom>
          <a:solidFill>
            <a:schemeClr val="bg1"/>
          </a:solidFill>
        </p:spPr>
        <p:txBody>
          <a:bodyPr wrap="none" rtlCol="0">
            <a:spAutoFit/>
          </a:bodyPr>
          <a:lstStyle/>
          <a:p>
            <a:r>
              <a:rPr kumimoji="1" lang="en-US" altLang="ja-JP" sz="2400" dirty="0" smtClean="0"/>
              <a:t>1000[V/m]</a:t>
            </a:r>
            <a:endParaRPr kumimoji="1" lang="ja-JP" altLang="en-US" sz="2400" dirty="0"/>
          </a:p>
        </p:txBody>
      </p:sp>
      <p:sp>
        <p:nvSpPr>
          <p:cNvPr id="40" name="テキスト ボックス 29"/>
          <p:cNvSpPr txBox="1">
            <a:spLocks noChangeArrowheads="1"/>
          </p:cNvSpPr>
          <p:nvPr/>
        </p:nvSpPr>
        <p:spPr bwMode="auto">
          <a:xfrm>
            <a:off x="14462125" y="15824200"/>
            <a:ext cx="1717137" cy="3785652"/>
          </a:xfrm>
          <a:prstGeom prst="rect">
            <a:avLst/>
          </a:prstGeom>
          <a:noFill/>
          <a:ln w="9525">
            <a:noFill/>
            <a:miter lim="800000"/>
            <a:headEnd/>
            <a:tailEnd/>
          </a:ln>
        </p:spPr>
        <p:txBody>
          <a:bodyPr wrap="none">
            <a:spAutoFit/>
          </a:bodyPr>
          <a:lstStyle/>
          <a:p>
            <a:r>
              <a:rPr lang="en-US" altLang="ja-JP" sz="24000" dirty="0"/>
              <a:t>~</a:t>
            </a:r>
            <a:endParaRPr lang="ja-JP" altLang="en-US" sz="24000" dirty="0"/>
          </a:p>
        </p:txBody>
      </p:sp>
      <p:sp>
        <p:nvSpPr>
          <p:cNvPr id="41" name="テキスト ボックス 29"/>
          <p:cNvSpPr txBox="1">
            <a:spLocks noChangeArrowheads="1"/>
          </p:cNvSpPr>
          <p:nvPr/>
        </p:nvSpPr>
        <p:spPr bwMode="auto">
          <a:xfrm>
            <a:off x="14443075" y="16205200"/>
            <a:ext cx="1717137" cy="3785652"/>
          </a:xfrm>
          <a:prstGeom prst="rect">
            <a:avLst/>
          </a:prstGeom>
          <a:noFill/>
          <a:ln w="9525">
            <a:noFill/>
            <a:miter lim="800000"/>
            <a:headEnd/>
            <a:tailEnd/>
          </a:ln>
        </p:spPr>
        <p:txBody>
          <a:bodyPr wrap="none">
            <a:spAutoFit/>
          </a:bodyPr>
          <a:lstStyle/>
          <a:p>
            <a:r>
              <a:rPr lang="en-US" altLang="ja-JP" sz="24000" dirty="0" smtClean="0"/>
              <a:t>=</a:t>
            </a:r>
            <a:endParaRPr lang="ja-JP" altLang="en-US" sz="24000" dirty="0"/>
          </a:p>
        </p:txBody>
      </p:sp>
      <p:sp>
        <p:nvSpPr>
          <p:cNvPr id="43" name="角丸四角形 42"/>
          <p:cNvSpPr/>
          <p:nvPr/>
        </p:nvSpPr>
        <p:spPr>
          <a:xfrm>
            <a:off x="8172450" y="37504914"/>
            <a:ext cx="8115300" cy="4462236"/>
          </a:xfrm>
          <a:prstGeom prst="round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2" name="テキスト ボックス 41"/>
          <p:cNvSpPr txBox="1"/>
          <p:nvPr/>
        </p:nvSpPr>
        <p:spPr>
          <a:xfrm>
            <a:off x="10761438" y="37189230"/>
            <a:ext cx="3152081" cy="646331"/>
          </a:xfrm>
          <a:prstGeom prst="rect">
            <a:avLst/>
          </a:prstGeom>
          <a:solidFill>
            <a:schemeClr val="bg1"/>
          </a:solidFill>
          <a:ln w="38100">
            <a:solidFill>
              <a:schemeClr val="tx1"/>
            </a:solidFill>
          </a:ln>
        </p:spPr>
        <p:txBody>
          <a:bodyPr wrap="none" rtlCol="0">
            <a:spAutoFit/>
          </a:bodyPr>
          <a:lstStyle/>
          <a:p>
            <a:r>
              <a:rPr kumimoji="1" lang="en-US" altLang="ja-JP" sz="3600" dirty="0" smtClean="0"/>
              <a:t>Benchmark Test</a:t>
            </a:r>
            <a:endParaRPr kumimoji="1" lang="ja-JP" altLang="en-US" sz="3600" dirty="0"/>
          </a:p>
        </p:txBody>
      </p:sp>
      <p:sp>
        <p:nvSpPr>
          <p:cNvPr id="44" name="テキスト ボックス 43"/>
          <p:cNvSpPr txBox="1"/>
          <p:nvPr/>
        </p:nvSpPr>
        <p:spPr>
          <a:xfrm>
            <a:off x="18059400" y="26555700"/>
            <a:ext cx="12220575" cy="8894743"/>
          </a:xfrm>
          <a:prstGeom prst="rect">
            <a:avLst/>
          </a:prstGeom>
          <a:noFill/>
          <a:ln w="19050">
            <a:solidFill>
              <a:schemeClr val="tx1"/>
            </a:solidFill>
          </a:ln>
        </p:spPr>
        <p:txBody>
          <a:bodyPr wrap="square" rtlCol="0">
            <a:spAutoFit/>
          </a:bodyPr>
          <a:lstStyle/>
          <a:p>
            <a:pPr algn="ctr"/>
            <a:r>
              <a:rPr lang="en-US" altLang="ja-JP" sz="4000" b="1" dirty="0" smtClean="0"/>
              <a:t>Introduction</a:t>
            </a:r>
            <a:endParaRPr lang="en-US" altLang="ja-JP" sz="4000" b="1" i="1" dirty="0" smtClean="0"/>
          </a:p>
          <a:p>
            <a:pPr algn="ctr"/>
            <a:endParaRPr lang="en-US" altLang="ja-JP" sz="2400" i="1" dirty="0" smtClean="0"/>
          </a:p>
          <a:p>
            <a:r>
              <a:rPr lang="en-US" altLang="ja-JP" sz="3200" dirty="0" smtClean="0"/>
              <a:t>High-gradient radio-frequency (RF) accelerating structures are linchpins of high-energy accelerators to search for new physics in particle physics. However, fine surface defects in the structures, such as burrs from machining and undulations due to crystal structures, could increase surface fields and/or surface heating, and trigger breakdown of the accelerating structures, leading to deterioration of accelerator performance.</a:t>
            </a:r>
          </a:p>
          <a:p>
            <a:endParaRPr lang="en-US" altLang="ja-JP" sz="3200" dirty="0" smtClean="0"/>
          </a:p>
          <a:p>
            <a:r>
              <a:rPr lang="en-US" altLang="ja-JP" sz="3200" dirty="0" smtClean="0"/>
              <a:t>As is well known, projection tips, or similar fine structures, can dramatically increase local surface fields. On the other hand, how much is field enhancement at fine concave structures? Such structures could be made at bonding planes, e.g. of quadrant-type X-band accelerating structures for CLIC. This is a problem presented in this paper, and surface-field enhancement factors are numerically calculated with three different methods: RF- and electrostatic-field simulations based on the Finite Integration Technique (FIT) and floating random walk (FRW).</a:t>
            </a:r>
          </a:p>
        </p:txBody>
      </p:sp>
      <p:sp>
        <p:nvSpPr>
          <p:cNvPr id="48" name="テキスト ボックス 47"/>
          <p:cNvSpPr txBox="1"/>
          <p:nvPr/>
        </p:nvSpPr>
        <p:spPr>
          <a:xfrm>
            <a:off x="1581150" y="35509200"/>
            <a:ext cx="6970947" cy="707886"/>
          </a:xfrm>
          <a:prstGeom prst="rect">
            <a:avLst/>
          </a:prstGeom>
          <a:noFill/>
        </p:spPr>
        <p:txBody>
          <a:bodyPr wrap="none" rtlCol="0">
            <a:spAutoFit/>
          </a:bodyPr>
          <a:lstStyle/>
          <a:p>
            <a:r>
              <a:rPr kumimoji="1" lang="en-US" altLang="ja-JP" sz="2000" dirty="0" smtClean="0"/>
              <a:t>This algorithm is implemented in a computer program for GPGPU</a:t>
            </a:r>
          </a:p>
          <a:p>
            <a:r>
              <a:rPr lang="en-US" altLang="ja-JP" sz="2000" dirty="0" smtClean="0"/>
              <a:t>written in Fortran 2003 / CUDA Fortran.</a:t>
            </a:r>
            <a:endParaRPr kumimoji="1" lang="ja-JP" altLang="en-US" sz="2000" dirty="0"/>
          </a:p>
        </p:txBody>
      </p:sp>
      <p:pic>
        <p:nvPicPr>
          <p:cNvPr id="1031" name="Picture 7" descr="M:\var\results\X\e.bmp"/>
          <p:cNvPicPr>
            <a:picLocks noChangeAspect="1" noChangeArrowheads="1"/>
          </p:cNvPicPr>
          <p:nvPr/>
        </p:nvPicPr>
        <p:blipFill>
          <a:blip r:embed="rId11" cstate="print"/>
          <a:srcRect/>
          <a:stretch>
            <a:fillRect/>
          </a:stretch>
        </p:blipFill>
        <p:spPr bwMode="auto">
          <a:xfrm>
            <a:off x="25019408" y="14440031"/>
            <a:ext cx="4655730" cy="2895469"/>
          </a:xfrm>
          <a:prstGeom prst="rect">
            <a:avLst/>
          </a:prstGeom>
          <a:noFill/>
        </p:spPr>
      </p:pic>
      <p:sp>
        <p:nvSpPr>
          <p:cNvPr id="53" name="Line 26"/>
          <p:cNvSpPr>
            <a:spLocks noChangeShapeType="1"/>
          </p:cNvSpPr>
          <p:nvPr/>
        </p:nvSpPr>
        <p:spPr bwMode="auto">
          <a:xfrm flipH="1" flipV="1">
            <a:off x="27736798" y="15659100"/>
            <a:ext cx="275773" cy="3122385"/>
          </a:xfrm>
          <a:prstGeom prst="line">
            <a:avLst/>
          </a:prstGeom>
          <a:noFill/>
          <a:ln w="38100">
            <a:solidFill>
              <a:srgbClr val="FF0000"/>
            </a:solidFill>
            <a:round/>
            <a:headEnd/>
            <a:tailEnd type="arrow" w="med" len="med"/>
          </a:ln>
        </p:spPr>
        <p:txBody>
          <a:bodyPr/>
          <a:lstStyle/>
          <a:p>
            <a:endParaRPr lang="ja-JP" altLang="en-US"/>
          </a:p>
        </p:txBody>
      </p:sp>
      <p:sp>
        <p:nvSpPr>
          <p:cNvPr id="54" name="Line 26"/>
          <p:cNvSpPr>
            <a:spLocks noChangeShapeType="1"/>
          </p:cNvSpPr>
          <p:nvPr/>
        </p:nvSpPr>
        <p:spPr bwMode="auto">
          <a:xfrm flipH="1" flipV="1">
            <a:off x="24002999" y="12534899"/>
            <a:ext cx="3867149" cy="6286499"/>
          </a:xfrm>
          <a:prstGeom prst="line">
            <a:avLst/>
          </a:prstGeom>
          <a:noFill/>
          <a:ln w="38100">
            <a:solidFill>
              <a:srgbClr val="FF0000"/>
            </a:solidFill>
            <a:round/>
            <a:headEnd/>
            <a:tailEnd type="arrow" w="med" len="med"/>
          </a:ln>
        </p:spPr>
        <p:txBody>
          <a:bodyPr/>
          <a:lstStyle/>
          <a:p>
            <a:endParaRPr lang="ja-JP" altLang="en-US"/>
          </a:p>
        </p:txBody>
      </p:sp>
      <p:sp>
        <p:nvSpPr>
          <p:cNvPr id="37" name="角丸四角形 36"/>
          <p:cNvSpPr/>
          <p:nvPr/>
        </p:nvSpPr>
        <p:spPr>
          <a:xfrm>
            <a:off x="23831550" y="18669000"/>
            <a:ext cx="5095421" cy="1219200"/>
          </a:xfrm>
          <a:prstGeom prst="round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pic>
        <p:nvPicPr>
          <p:cNvPr id="7" name="Picture 5"/>
          <p:cNvPicPr>
            <a:picLocks noChangeAspect="1" noChangeArrowheads="1"/>
          </p:cNvPicPr>
          <p:nvPr/>
        </p:nvPicPr>
        <p:blipFill>
          <a:blip r:embed="rId12" cstate="print"/>
          <a:srcRect l="14182" t="19999" r="14967" b="2125"/>
          <a:stretch>
            <a:fillRect/>
          </a:stretch>
        </p:blipFill>
        <p:spPr bwMode="auto">
          <a:xfrm>
            <a:off x="1582057" y="14801850"/>
            <a:ext cx="5882920" cy="6345061"/>
          </a:xfrm>
          <a:prstGeom prst="rect">
            <a:avLst/>
          </a:prstGeom>
          <a:noFill/>
          <a:ln w="9525">
            <a:noFill/>
            <a:miter lim="800000"/>
            <a:headEnd/>
            <a:tailEnd/>
          </a:ln>
        </p:spPr>
      </p:pic>
      <p:pic>
        <p:nvPicPr>
          <p:cNvPr id="5" name="Picture 4"/>
          <p:cNvPicPr>
            <a:picLocks noChangeAspect="1" noChangeArrowheads="1"/>
          </p:cNvPicPr>
          <p:nvPr/>
        </p:nvPicPr>
        <p:blipFill>
          <a:blip r:embed="rId13" cstate="print"/>
          <a:srcRect l="7404" t="14370" r="9378" b="2632"/>
          <a:stretch>
            <a:fillRect/>
          </a:stretch>
        </p:blipFill>
        <p:spPr bwMode="auto">
          <a:xfrm>
            <a:off x="8383280" y="14487525"/>
            <a:ext cx="5885672" cy="5760000"/>
          </a:xfrm>
          <a:prstGeom prst="rect">
            <a:avLst/>
          </a:prstGeom>
          <a:noFill/>
          <a:ln w="9525">
            <a:noFill/>
            <a:miter lim="800000"/>
            <a:headEnd/>
            <a:tailEnd/>
          </a:ln>
        </p:spPr>
      </p:pic>
      <p:pic>
        <p:nvPicPr>
          <p:cNvPr id="8" name="Picture 5"/>
          <p:cNvPicPr>
            <a:picLocks noChangeAspect="1" noChangeArrowheads="1"/>
          </p:cNvPicPr>
          <p:nvPr/>
        </p:nvPicPr>
        <p:blipFill>
          <a:blip r:embed="rId14" cstate="print"/>
          <a:srcRect l="6515" t="13766" r="8193" b="2029"/>
          <a:stretch>
            <a:fillRect/>
          </a:stretch>
        </p:blipFill>
        <p:spPr bwMode="auto">
          <a:xfrm>
            <a:off x="16487774" y="14518779"/>
            <a:ext cx="5945806" cy="5760000"/>
          </a:xfrm>
          <a:prstGeom prst="rect">
            <a:avLst/>
          </a:prstGeom>
          <a:noFill/>
          <a:ln w="9525">
            <a:noFill/>
            <a:miter lim="800000"/>
            <a:headEnd/>
            <a:tailEnd/>
          </a:ln>
        </p:spPr>
      </p:pic>
      <p:pic>
        <p:nvPicPr>
          <p:cNvPr id="9" name="Picture 6"/>
          <p:cNvPicPr>
            <a:picLocks noChangeAspect="1" noChangeArrowheads="1"/>
          </p:cNvPicPr>
          <p:nvPr/>
        </p:nvPicPr>
        <p:blipFill>
          <a:blip r:embed="rId15" cstate="print"/>
          <a:srcRect l="6515" t="19199" r="8490" b="2469"/>
          <a:stretch>
            <a:fillRect/>
          </a:stretch>
        </p:blipFill>
        <p:spPr bwMode="auto">
          <a:xfrm>
            <a:off x="10058400" y="31461074"/>
            <a:ext cx="5871769" cy="5310000"/>
          </a:xfrm>
          <a:prstGeom prst="rect">
            <a:avLst/>
          </a:prstGeom>
          <a:noFill/>
          <a:ln w="9525">
            <a:noFill/>
            <a:miter lim="800000"/>
            <a:headEnd/>
            <a:tailEnd/>
          </a:ln>
        </p:spPr>
      </p:pic>
      <p:pic>
        <p:nvPicPr>
          <p:cNvPr id="1032" name="Picture 8"/>
          <p:cNvPicPr>
            <a:picLocks noChangeAspect="1" noChangeArrowheads="1"/>
          </p:cNvPicPr>
          <p:nvPr/>
        </p:nvPicPr>
        <p:blipFill>
          <a:blip r:embed="rId16" cstate="print"/>
          <a:srcRect l="13871" t="16464" r="16190" b="2586"/>
          <a:stretch>
            <a:fillRect/>
          </a:stretch>
        </p:blipFill>
        <p:spPr bwMode="auto">
          <a:xfrm>
            <a:off x="9001126" y="26689049"/>
            <a:ext cx="3799901" cy="4320000"/>
          </a:xfrm>
          <a:prstGeom prst="rect">
            <a:avLst/>
          </a:prstGeom>
          <a:noFill/>
          <a:ln w="9525">
            <a:noFill/>
            <a:miter lim="800000"/>
            <a:headEnd/>
            <a:tailEnd/>
          </a:ln>
        </p:spPr>
      </p:pic>
      <p:pic>
        <p:nvPicPr>
          <p:cNvPr id="1033" name="Picture 9"/>
          <p:cNvPicPr>
            <a:picLocks noChangeAspect="1" noChangeArrowheads="1"/>
          </p:cNvPicPr>
          <p:nvPr/>
        </p:nvPicPr>
        <p:blipFill>
          <a:blip r:embed="rId17" cstate="print"/>
          <a:srcRect l="14186" t="17077" r="16462" b="2510"/>
          <a:stretch>
            <a:fillRect/>
          </a:stretch>
        </p:blipFill>
        <p:spPr bwMode="auto">
          <a:xfrm>
            <a:off x="13173074" y="26700956"/>
            <a:ext cx="3793171" cy="4320000"/>
          </a:xfrm>
          <a:prstGeom prst="rect">
            <a:avLst/>
          </a:prstGeom>
          <a:noFill/>
          <a:ln w="9525">
            <a:noFill/>
            <a:miter lim="800000"/>
            <a:headEnd/>
            <a:tailEnd/>
          </a:ln>
        </p:spPr>
      </p:pic>
      <p:pic>
        <p:nvPicPr>
          <p:cNvPr id="1035" name="Picture 11"/>
          <p:cNvPicPr>
            <a:picLocks noChangeAspect="1" noChangeArrowheads="1"/>
          </p:cNvPicPr>
          <p:nvPr/>
        </p:nvPicPr>
        <p:blipFill>
          <a:blip r:embed="rId18" cstate="print"/>
          <a:srcRect l="4706" t="19319" r="9020" b="2427"/>
          <a:stretch>
            <a:fillRect/>
          </a:stretch>
        </p:blipFill>
        <p:spPr bwMode="auto">
          <a:xfrm>
            <a:off x="11685620" y="37955999"/>
            <a:ext cx="4325905" cy="3853989"/>
          </a:xfrm>
          <a:prstGeom prst="rect">
            <a:avLst/>
          </a:prstGeom>
          <a:noFill/>
          <a:ln w="9525">
            <a:noFill/>
            <a:miter lim="800000"/>
            <a:headEnd/>
            <a:tailEnd/>
          </a:ln>
        </p:spPr>
      </p:pic>
      <p:pic>
        <p:nvPicPr>
          <p:cNvPr id="1036" name="Picture 12"/>
          <p:cNvPicPr>
            <a:picLocks noChangeAspect="1" noChangeArrowheads="1"/>
          </p:cNvPicPr>
          <p:nvPr/>
        </p:nvPicPr>
        <p:blipFill>
          <a:blip r:embed="rId19" cstate="print"/>
          <a:srcRect l="12377" t="17546" r="5039" b="21134"/>
          <a:stretch>
            <a:fillRect/>
          </a:stretch>
        </p:blipFill>
        <p:spPr bwMode="auto">
          <a:xfrm>
            <a:off x="8374742" y="38622513"/>
            <a:ext cx="3227181" cy="2351315"/>
          </a:xfrm>
          <a:prstGeom prst="rect">
            <a:avLst/>
          </a:prstGeom>
          <a:noFill/>
          <a:ln w="9525">
            <a:noFill/>
            <a:miter lim="800000"/>
            <a:headEnd/>
            <a:tailEnd/>
          </a:ln>
        </p:spPr>
      </p:pic>
      <p:sp>
        <p:nvSpPr>
          <p:cNvPr id="60" name="円/楕円 59"/>
          <p:cNvSpPr/>
          <p:nvPr/>
        </p:nvSpPr>
        <p:spPr>
          <a:xfrm>
            <a:off x="11677650" y="38633400"/>
            <a:ext cx="352425" cy="723900"/>
          </a:xfrm>
          <a:prstGeom prst="ellipse">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62" name="直線矢印コネクタ 61"/>
          <p:cNvCxnSpPr>
            <a:stCxn id="60" idx="3"/>
          </p:cNvCxnSpPr>
          <p:nvPr/>
        </p:nvCxnSpPr>
        <p:spPr>
          <a:xfrm rot="5400000">
            <a:off x="11207537" y="39349929"/>
            <a:ext cx="620366" cy="423082"/>
          </a:xfrm>
          <a:prstGeom prst="straightConnector1">
            <a:avLst/>
          </a:prstGeom>
          <a:ln w="38100">
            <a:solidFill>
              <a:srgbClr val="FFC000"/>
            </a:solidFill>
            <a:tailEnd type="arrow"/>
          </a:ln>
        </p:spPr>
        <p:style>
          <a:lnRef idx="1">
            <a:schemeClr val="accent1"/>
          </a:lnRef>
          <a:fillRef idx="0">
            <a:schemeClr val="accent1"/>
          </a:fillRef>
          <a:effectRef idx="0">
            <a:schemeClr val="accent1"/>
          </a:effectRef>
          <a:fontRef idx="minor">
            <a:schemeClr val="tx1"/>
          </a:fontRef>
        </p:style>
      </p:cxnSp>
      <p:cxnSp>
        <p:nvCxnSpPr>
          <p:cNvPr id="63" name="直線矢印コネクタ 62"/>
          <p:cNvCxnSpPr/>
          <p:nvPr/>
        </p:nvCxnSpPr>
        <p:spPr>
          <a:xfrm>
            <a:off x="9805988" y="39900225"/>
            <a:ext cx="1514475" cy="1588"/>
          </a:xfrm>
          <a:prstGeom prst="straightConnector1">
            <a:avLst/>
          </a:prstGeom>
          <a:ln w="28575">
            <a:solidFill>
              <a:srgbClr val="FFC000"/>
            </a:solidFill>
            <a:prstDash val="solid"/>
            <a:headEnd type="none" w="med" len="med"/>
            <a:tailEnd type="none" w="med" len="med"/>
          </a:ln>
        </p:spPr>
        <p:style>
          <a:lnRef idx="1">
            <a:schemeClr val="accent1"/>
          </a:lnRef>
          <a:fillRef idx="0">
            <a:schemeClr val="accent1"/>
          </a:fillRef>
          <a:effectRef idx="0">
            <a:schemeClr val="accent1"/>
          </a:effectRef>
          <a:fontRef idx="minor">
            <a:schemeClr val="tx1"/>
          </a:fontRef>
        </p:style>
      </p:cxnSp>
      <p:pic>
        <p:nvPicPr>
          <p:cNvPr id="1037" name="Picture 13"/>
          <p:cNvPicPr>
            <a:picLocks noChangeAspect="1" noChangeArrowheads="1"/>
          </p:cNvPicPr>
          <p:nvPr/>
        </p:nvPicPr>
        <p:blipFill>
          <a:blip r:embed="rId20" cstate="print"/>
          <a:srcRect l="5918" t="9111" r="6064" b="5138"/>
          <a:stretch>
            <a:fillRect/>
          </a:stretch>
        </p:blipFill>
        <p:spPr bwMode="auto">
          <a:xfrm>
            <a:off x="2307771" y="26378023"/>
            <a:ext cx="4978753" cy="3898779"/>
          </a:xfrm>
          <a:prstGeom prst="rect">
            <a:avLst/>
          </a:prstGeom>
          <a:noFill/>
          <a:ln w="9525">
            <a:noFill/>
            <a:miter lim="800000"/>
            <a:headEnd/>
            <a:tailEnd/>
          </a:ln>
        </p:spPr>
      </p:pic>
      <p:sp>
        <p:nvSpPr>
          <p:cNvPr id="77" name="正方形/長方形 76"/>
          <p:cNvSpPr/>
          <p:nvPr/>
        </p:nvSpPr>
        <p:spPr>
          <a:xfrm>
            <a:off x="6110514" y="30044572"/>
            <a:ext cx="1524000" cy="188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58" name="テキスト ボックス 57"/>
          <p:cNvSpPr txBox="1"/>
          <p:nvPr/>
        </p:nvSpPr>
        <p:spPr>
          <a:xfrm>
            <a:off x="9006957" y="39708267"/>
            <a:ext cx="771365" cy="338554"/>
          </a:xfrm>
          <a:prstGeom prst="rect">
            <a:avLst/>
          </a:prstGeom>
          <a:solidFill>
            <a:schemeClr val="bg1"/>
          </a:solidFill>
          <a:ln>
            <a:noFill/>
          </a:ln>
        </p:spPr>
        <p:txBody>
          <a:bodyPr wrap="none" rtlCol="0">
            <a:spAutoFit/>
          </a:bodyPr>
          <a:lstStyle/>
          <a:p>
            <a:r>
              <a:rPr kumimoji="1" lang="en-US" altLang="ja-JP" sz="1600" dirty="0" smtClean="0"/>
              <a:t>1.0mm</a:t>
            </a:r>
            <a:endParaRPr kumimoji="1" lang="ja-JP" altLang="en-US" sz="1600" dirty="0"/>
          </a:p>
        </p:txBody>
      </p:sp>
      <p:pic>
        <p:nvPicPr>
          <p:cNvPr id="1028" name="Picture 4"/>
          <p:cNvPicPr>
            <a:picLocks noChangeAspect="1" noChangeArrowheads="1"/>
          </p:cNvPicPr>
          <p:nvPr/>
        </p:nvPicPr>
        <p:blipFill>
          <a:blip r:embed="rId21" cstate="print"/>
          <a:srcRect l="13466" t="9493" r="9426" b="2859"/>
          <a:stretch>
            <a:fillRect/>
          </a:stretch>
        </p:blipFill>
        <p:spPr bwMode="auto">
          <a:xfrm>
            <a:off x="2334984" y="30837414"/>
            <a:ext cx="5124450" cy="4210715"/>
          </a:xfrm>
          <a:prstGeom prst="rect">
            <a:avLst/>
          </a:prstGeom>
          <a:noFill/>
          <a:ln w="9525">
            <a:noFill/>
            <a:miter lim="800000"/>
            <a:headEnd/>
            <a:tailEnd/>
          </a:ln>
        </p:spPr>
      </p:pic>
      <p:sp>
        <p:nvSpPr>
          <p:cNvPr id="61" name="テキスト ボックス 60"/>
          <p:cNvSpPr txBox="1"/>
          <p:nvPr/>
        </p:nvSpPr>
        <p:spPr>
          <a:xfrm>
            <a:off x="3170465" y="41264114"/>
            <a:ext cx="2999283" cy="400110"/>
          </a:xfrm>
          <a:prstGeom prst="rect">
            <a:avLst/>
          </a:prstGeom>
          <a:noFill/>
        </p:spPr>
        <p:txBody>
          <a:bodyPr wrap="none" rtlCol="0">
            <a:spAutoFit/>
          </a:bodyPr>
          <a:lstStyle/>
          <a:p>
            <a:r>
              <a:rPr kumimoji="1" lang="en-US" altLang="ja-JP" sz="2000" dirty="0" smtClean="0"/>
              <a:t>Schematic Diagram of FRW</a:t>
            </a:r>
            <a:endParaRPr kumimoji="1" lang="ja-JP" altLang="en-US" sz="2000" dirty="0"/>
          </a:p>
        </p:txBody>
      </p:sp>
      <p:sp>
        <p:nvSpPr>
          <p:cNvPr id="64" name="テキスト ボックス 63"/>
          <p:cNvSpPr txBox="1"/>
          <p:nvPr/>
        </p:nvSpPr>
        <p:spPr>
          <a:xfrm>
            <a:off x="17887950" y="10496550"/>
            <a:ext cx="1214692" cy="400110"/>
          </a:xfrm>
          <a:prstGeom prst="rect">
            <a:avLst/>
          </a:prstGeom>
          <a:noFill/>
        </p:spPr>
        <p:txBody>
          <a:bodyPr wrap="none" rtlCol="0">
            <a:spAutoFit/>
          </a:bodyPr>
          <a:lstStyle/>
          <a:p>
            <a:r>
              <a:rPr kumimoji="1" lang="en-US" altLang="ja-JP" sz="2000" dirty="0" smtClean="0">
                <a:solidFill>
                  <a:srgbClr val="FF0000"/>
                </a:solidFill>
              </a:rPr>
              <a:t>(adopted)</a:t>
            </a:r>
            <a:endParaRPr kumimoji="1" lang="ja-JP" altLang="en-US" sz="2000" dirty="0">
              <a:solidFill>
                <a:srgbClr val="FF0000"/>
              </a:solidFill>
            </a:endParaRPr>
          </a:p>
        </p:txBody>
      </p:sp>
      <p:pic>
        <p:nvPicPr>
          <p:cNvPr id="67" name="Picture 2"/>
          <p:cNvPicPr>
            <a:picLocks noChangeAspect="1" noChangeArrowheads="1"/>
          </p:cNvPicPr>
          <p:nvPr/>
        </p:nvPicPr>
        <p:blipFill>
          <a:blip r:embed="rId22" cstate="print"/>
          <a:srcRect l="27506" t="33579" r="8098" b="25839"/>
          <a:stretch>
            <a:fillRect/>
          </a:stretch>
        </p:blipFill>
        <p:spPr bwMode="auto">
          <a:xfrm>
            <a:off x="10291516" y="21161210"/>
            <a:ext cx="10114307" cy="5148000"/>
          </a:xfrm>
          <a:prstGeom prst="rect">
            <a:avLst/>
          </a:prstGeom>
          <a:noFill/>
          <a:ln w="76200">
            <a:solidFill>
              <a:srgbClr val="FF0000"/>
            </a:solidFill>
            <a:miter lim="800000"/>
            <a:headEnd/>
            <a:tailEnd/>
          </a:ln>
        </p:spPr>
      </p:pic>
      <p:sp>
        <p:nvSpPr>
          <p:cNvPr id="45" name="テキスト ボックス 44"/>
          <p:cNvSpPr txBox="1"/>
          <p:nvPr/>
        </p:nvSpPr>
        <p:spPr>
          <a:xfrm>
            <a:off x="10496550" y="23260050"/>
            <a:ext cx="1278299" cy="707886"/>
          </a:xfrm>
          <a:prstGeom prst="rect">
            <a:avLst/>
          </a:prstGeom>
          <a:noFill/>
        </p:spPr>
        <p:txBody>
          <a:bodyPr wrap="none" rtlCol="0">
            <a:spAutoFit/>
          </a:bodyPr>
          <a:lstStyle/>
          <a:p>
            <a:r>
              <a:rPr kumimoji="1" lang="en-US" altLang="ja-JP" sz="4000" dirty="0" smtClean="0">
                <a:solidFill>
                  <a:schemeClr val="bg1">
                    <a:lumMod val="95000"/>
                  </a:schemeClr>
                </a:solidFill>
              </a:rPr>
              <a:t>(PEC)</a:t>
            </a:r>
            <a:endParaRPr kumimoji="1" lang="ja-JP" altLang="en-US" sz="4000" dirty="0">
              <a:solidFill>
                <a:schemeClr val="bg1">
                  <a:lumMod val="95000"/>
                </a:schemeClr>
              </a:solidFill>
            </a:endParaRPr>
          </a:p>
        </p:txBody>
      </p:sp>
      <p:sp>
        <p:nvSpPr>
          <p:cNvPr id="46" name="テキスト ボックス 45"/>
          <p:cNvSpPr txBox="1"/>
          <p:nvPr/>
        </p:nvSpPr>
        <p:spPr>
          <a:xfrm>
            <a:off x="10492014" y="24469725"/>
            <a:ext cx="1220527" cy="707886"/>
          </a:xfrm>
          <a:prstGeom prst="rect">
            <a:avLst/>
          </a:prstGeom>
          <a:noFill/>
        </p:spPr>
        <p:txBody>
          <a:bodyPr wrap="none" rtlCol="0">
            <a:spAutoFit/>
          </a:bodyPr>
          <a:lstStyle/>
          <a:p>
            <a:r>
              <a:rPr lang="en-US" altLang="ja-JP" sz="4000" dirty="0" smtClean="0"/>
              <a:t>(</a:t>
            </a:r>
            <a:r>
              <a:rPr lang="en-US" altLang="ja-JP" sz="4000" dirty="0" err="1" smtClean="0"/>
              <a:t>Vac</a:t>
            </a:r>
            <a:r>
              <a:rPr lang="en-US" altLang="ja-JP" sz="4000" dirty="0" smtClean="0"/>
              <a:t>)</a:t>
            </a:r>
            <a:endParaRPr kumimoji="1" lang="ja-JP" altLang="en-US" sz="4000" dirty="0"/>
          </a:p>
        </p:txBody>
      </p:sp>
      <p:sp>
        <p:nvSpPr>
          <p:cNvPr id="59" name="テキスト ボックス 58"/>
          <p:cNvSpPr txBox="1"/>
          <p:nvPr/>
        </p:nvSpPr>
        <p:spPr>
          <a:xfrm>
            <a:off x="18916650" y="24269700"/>
            <a:ext cx="1278299" cy="707886"/>
          </a:xfrm>
          <a:prstGeom prst="rect">
            <a:avLst/>
          </a:prstGeom>
          <a:noFill/>
        </p:spPr>
        <p:txBody>
          <a:bodyPr wrap="none" rtlCol="0">
            <a:spAutoFit/>
          </a:bodyPr>
          <a:lstStyle/>
          <a:p>
            <a:r>
              <a:rPr kumimoji="1" lang="en-US" altLang="ja-JP" sz="4000" dirty="0" smtClean="0">
                <a:solidFill>
                  <a:schemeClr val="bg1">
                    <a:lumMod val="95000"/>
                  </a:schemeClr>
                </a:solidFill>
              </a:rPr>
              <a:t>(PEC)</a:t>
            </a:r>
            <a:endParaRPr kumimoji="1" lang="ja-JP" altLang="en-US" sz="4000" dirty="0">
              <a:solidFill>
                <a:schemeClr val="bg1">
                  <a:lumMod val="95000"/>
                </a:schemeClr>
              </a:solidFill>
            </a:endParaRPr>
          </a:p>
        </p:txBody>
      </p:sp>
    </p:spTree>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751</TotalTime>
  <Words>390</Words>
  <Application>Microsoft Office PowerPoint</Application>
  <PresentationFormat>ユーザー設定</PresentationFormat>
  <Paragraphs>47</Paragraphs>
  <Slides>1</Slides>
  <Notes>0</Notes>
  <HiddenSlides>0</HiddenSlides>
  <MMClips>0</MMClips>
  <ScaleCrop>false</ScaleCrop>
  <HeadingPairs>
    <vt:vector size="6" baseType="variant">
      <vt:variant>
        <vt:lpstr>テーマ</vt:lpstr>
      </vt:variant>
      <vt:variant>
        <vt:i4>1</vt:i4>
      </vt:variant>
      <vt:variant>
        <vt:lpstr>埋め込まれた OLE サーバー</vt:lpstr>
      </vt:variant>
      <vt:variant>
        <vt:i4>1</vt:i4>
      </vt:variant>
      <vt:variant>
        <vt:lpstr>スライド タイトル</vt:lpstr>
      </vt:variant>
      <vt:variant>
        <vt:i4>1</vt:i4>
      </vt:variant>
    </vt:vector>
  </HeadingPairs>
  <TitlesOfParts>
    <vt:vector size="3" baseType="lpstr">
      <vt:lpstr>Office テーマ</vt:lpstr>
      <vt:lpstr>Equation</vt:lpstr>
      <vt:lpstr>Study of Surface Field Enhancements due to Fine Structures</vt:lpstr>
    </vt:vector>
  </TitlesOfParts>
  <Company>KEK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of Surface Field Enhancements due to Fine Structures</dc:title>
  <dc:creator>Tetsuo ABE</dc:creator>
  <cp:lastModifiedBy>Tetsuo ABE</cp:lastModifiedBy>
  <cp:revision>381</cp:revision>
  <dcterms:created xsi:type="dcterms:W3CDTF">2010-04-28T06:59:48Z</dcterms:created>
  <dcterms:modified xsi:type="dcterms:W3CDTF">2011-08-05T05:16:40Z</dcterms:modified>
</cp:coreProperties>
</file>